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sldIdLst>
    <p:sldId id="256" r:id="rId5"/>
    <p:sldId id="257" r:id="rId6"/>
    <p:sldId id="271" r:id="rId7"/>
    <p:sldId id="266" r:id="rId8"/>
    <p:sldId id="272" r:id="rId9"/>
    <p:sldId id="274" r:id="rId10"/>
    <p:sldId id="273" r:id="rId11"/>
    <p:sldId id="267" r:id="rId12"/>
    <p:sldId id="265" r:id="rId13"/>
    <p:sldId id="262" r:id="rId14"/>
    <p:sldId id="261" r:id="rId15"/>
    <p:sldId id="258" r:id="rId16"/>
    <p:sldId id="259" r:id="rId17"/>
    <p:sldId id="260" r:id="rId18"/>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F00FB8-CB4C-4C6A-A1CE-DED3A07F08F0}" v="155" dt="2025-10-17T21:16:06.8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0" d="100"/>
          <a:sy n="60" d="100"/>
        </p:scale>
        <p:origin x="42" y="10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C79469-4E5C-48E4-8E87-0971A1C1C387}" type="datetimeFigureOut">
              <a:rPr lang="en-DE" smtClean="0"/>
              <a:t>17/10/2025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82D2E3-8320-41A3-9F19-29A1F9F85242}" type="slidenum">
              <a:rPr lang="en-DE" smtClean="0"/>
              <a:t>‹#›</a:t>
            </a:fld>
            <a:endParaRPr lang="en-DE"/>
          </a:p>
        </p:txBody>
      </p:sp>
    </p:spTree>
    <p:extLst>
      <p:ext uri="{BB962C8B-B14F-4D97-AF65-F5344CB8AC3E}">
        <p14:creationId xmlns:p14="http://schemas.microsoft.com/office/powerpoint/2010/main" val="1466644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aim for odometry first. SLAM is a later application</a:t>
            </a:r>
            <a:endParaRPr lang="en-DE" dirty="0"/>
          </a:p>
        </p:txBody>
      </p:sp>
      <p:sp>
        <p:nvSpPr>
          <p:cNvPr id="4" name="Slide Number Placeholder 3"/>
          <p:cNvSpPr>
            <a:spLocks noGrp="1"/>
          </p:cNvSpPr>
          <p:nvPr>
            <p:ph type="sldNum" sz="quarter" idx="5"/>
          </p:nvPr>
        </p:nvSpPr>
        <p:spPr/>
        <p:txBody>
          <a:bodyPr/>
          <a:lstStyle/>
          <a:p>
            <a:fld id="{ED82D2E3-8320-41A3-9F19-29A1F9F85242}" type="slidenum">
              <a:rPr lang="en-DE" smtClean="0"/>
              <a:t>2</a:t>
            </a:fld>
            <a:endParaRPr lang="en-DE"/>
          </a:p>
        </p:txBody>
      </p:sp>
    </p:spTree>
    <p:extLst>
      <p:ext uri="{BB962C8B-B14F-4D97-AF65-F5344CB8AC3E}">
        <p14:creationId xmlns:p14="http://schemas.microsoft.com/office/powerpoint/2010/main" val="4136930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EC733-D6D0-C4D9-B6D7-F3578C627E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5D6FC525-24D0-3664-5887-FD8BEBCFF1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13939108-3E7E-B1D2-A402-E355C8ECA8EF}"/>
              </a:ext>
            </a:extLst>
          </p:cNvPr>
          <p:cNvSpPr>
            <a:spLocks noGrp="1"/>
          </p:cNvSpPr>
          <p:nvPr>
            <p:ph type="dt" sz="half" idx="10"/>
          </p:nvPr>
        </p:nvSpPr>
        <p:spPr/>
        <p:txBody>
          <a:bodyPr/>
          <a:lstStyle>
            <a:lvl1pPr>
              <a:defRPr>
                <a:solidFill>
                  <a:schemeClr val="bg1"/>
                </a:solidFill>
              </a:defRPr>
            </a:lvl1pPr>
          </a:lstStyle>
          <a:p>
            <a:fld id="{57C5161F-4985-410A-8EFC-E8AE64DB0044}" type="datetime8">
              <a:rPr lang="en-DE" smtClean="0"/>
              <a:t>17/10/2025 20:37</a:t>
            </a:fld>
            <a:endParaRPr lang="en-DE" dirty="0"/>
          </a:p>
        </p:txBody>
      </p:sp>
      <p:sp>
        <p:nvSpPr>
          <p:cNvPr id="5" name="Footer Placeholder 4">
            <a:extLst>
              <a:ext uri="{FF2B5EF4-FFF2-40B4-BE49-F238E27FC236}">
                <a16:creationId xmlns:a16="http://schemas.microsoft.com/office/drawing/2014/main" id="{B7494D8E-424F-F63D-9410-55A82DA2B2AA}"/>
              </a:ext>
            </a:extLst>
          </p:cNvPr>
          <p:cNvSpPr>
            <a:spLocks noGrp="1"/>
          </p:cNvSpPr>
          <p:nvPr>
            <p:ph type="ftr" sz="quarter" idx="11"/>
          </p:nvPr>
        </p:nvSpPr>
        <p:spPr/>
        <p:txBody>
          <a:bodyPr/>
          <a:lstStyle>
            <a:lvl1pPr>
              <a:defRPr>
                <a:solidFill>
                  <a:schemeClr val="bg1"/>
                </a:solidFill>
              </a:defRPr>
            </a:lvl1pPr>
          </a:lstStyle>
          <a:p>
            <a:r>
              <a:rPr lang="en-US"/>
              <a:t>Luis Fernando Rodriguez Gutierrez FH Dortmund, 2025, Master ESE </a:t>
            </a:r>
            <a:endParaRPr lang="en-DE" dirty="0"/>
          </a:p>
        </p:txBody>
      </p:sp>
      <p:sp>
        <p:nvSpPr>
          <p:cNvPr id="6" name="Slide Number Placeholder 5">
            <a:extLst>
              <a:ext uri="{FF2B5EF4-FFF2-40B4-BE49-F238E27FC236}">
                <a16:creationId xmlns:a16="http://schemas.microsoft.com/office/drawing/2014/main" id="{F84777E6-DCF1-47ED-8F8A-94AB745885FC}"/>
              </a:ext>
            </a:extLst>
          </p:cNvPr>
          <p:cNvSpPr>
            <a:spLocks noGrp="1"/>
          </p:cNvSpPr>
          <p:nvPr>
            <p:ph type="sldNum" sz="quarter" idx="12"/>
          </p:nvPr>
        </p:nvSpPr>
        <p:spPr/>
        <p:txBody>
          <a:bodyPr/>
          <a:lstStyle>
            <a:lvl1pPr>
              <a:defRPr>
                <a:solidFill>
                  <a:schemeClr val="bg1"/>
                </a:solidFill>
              </a:defRPr>
            </a:lvl1pPr>
          </a:lstStyle>
          <a:p>
            <a:fld id="{6CE1915F-4CAA-4F34-89B9-9770C07DF540}" type="slidenum">
              <a:rPr lang="en-DE" smtClean="0"/>
              <a:pPr/>
              <a:t>‹#›</a:t>
            </a:fld>
            <a:endParaRPr lang="en-DE" dirty="0"/>
          </a:p>
        </p:txBody>
      </p:sp>
    </p:spTree>
    <p:extLst>
      <p:ext uri="{BB962C8B-B14F-4D97-AF65-F5344CB8AC3E}">
        <p14:creationId xmlns:p14="http://schemas.microsoft.com/office/powerpoint/2010/main" val="2250384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B7975-80EE-B3C4-1100-98119E2BC2FA}"/>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20904C4E-8D37-3B47-9719-27DFFAEDA2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D30EC1B0-DFC7-7BB5-85B4-EC038760D997}"/>
              </a:ext>
            </a:extLst>
          </p:cNvPr>
          <p:cNvSpPr>
            <a:spLocks noGrp="1"/>
          </p:cNvSpPr>
          <p:nvPr>
            <p:ph type="dt" sz="half" idx="10"/>
          </p:nvPr>
        </p:nvSpPr>
        <p:spPr/>
        <p:txBody>
          <a:bodyPr/>
          <a:lstStyle/>
          <a:p>
            <a:fld id="{4B5C0A00-9624-4CC5-A825-1ABE5E7AC654}" type="datetime8">
              <a:rPr lang="en-DE" smtClean="0"/>
              <a:t>17/10/2025 20:37</a:t>
            </a:fld>
            <a:endParaRPr lang="en-DE"/>
          </a:p>
        </p:txBody>
      </p:sp>
      <p:sp>
        <p:nvSpPr>
          <p:cNvPr id="5" name="Footer Placeholder 4">
            <a:extLst>
              <a:ext uri="{FF2B5EF4-FFF2-40B4-BE49-F238E27FC236}">
                <a16:creationId xmlns:a16="http://schemas.microsoft.com/office/drawing/2014/main" id="{2C6E58FA-C8B6-B9C5-0B51-D75D27E0D313}"/>
              </a:ext>
            </a:extLst>
          </p:cNvPr>
          <p:cNvSpPr>
            <a:spLocks noGrp="1"/>
          </p:cNvSpPr>
          <p:nvPr>
            <p:ph type="ftr" sz="quarter" idx="11"/>
          </p:nvPr>
        </p:nvSpPr>
        <p:spPr/>
        <p:txBody>
          <a:bodyPr/>
          <a:lstStyle/>
          <a:p>
            <a:r>
              <a:rPr lang="en-US"/>
              <a:t>Luis Fernando Rodriguez Gutierrez FH Dortmund, 2025, Master ESE </a:t>
            </a:r>
            <a:endParaRPr lang="en-DE"/>
          </a:p>
        </p:txBody>
      </p:sp>
      <p:sp>
        <p:nvSpPr>
          <p:cNvPr id="6" name="Slide Number Placeholder 5">
            <a:extLst>
              <a:ext uri="{FF2B5EF4-FFF2-40B4-BE49-F238E27FC236}">
                <a16:creationId xmlns:a16="http://schemas.microsoft.com/office/drawing/2014/main" id="{6AE52D24-94D7-5D6A-8B7A-EDDE6C40806F}"/>
              </a:ext>
            </a:extLst>
          </p:cNvPr>
          <p:cNvSpPr>
            <a:spLocks noGrp="1"/>
          </p:cNvSpPr>
          <p:nvPr>
            <p:ph type="sldNum" sz="quarter" idx="12"/>
          </p:nvPr>
        </p:nvSpPr>
        <p:spPr/>
        <p:txBody>
          <a:bodyPr/>
          <a:lstStyle/>
          <a:p>
            <a:fld id="{6CE1915F-4CAA-4F34-89B9-9770C07DF540}" type="slidenum">
              <a:rPr lang="en-DE" smtClean="0"/>
              <a:t>‹#›</a:t>
            </a:fld>
            <a:endParaRPr lang="en-DE"/>
          </a:p>
        </p:txBody>
      </p:sp>
    </p:spTree>
    <p:extLst>
      <p:ext uri="{BB962C8B-B14F-4D97-AF65-F5344CB8AC3E}">
        <p14:creationId xmlns:p14="http://schemas.microsoft.com/office/powerpoint/2010/main" val="1742468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597E02-3F2A-24CD-0D61-C87ABFBE09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E24D5212-E1CC-3CA1-2CA4-28D315DD8B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8FCB2696-67C1-FB6F-E0F4-C7A8C7918382}"/>
              </a:ext>
            </a:extLst>
          </p:cNvPr>
          <p:cNvSpPr>
            <a:spLocks noGrp="1"/>
          </p:cNvSpPr>
          <p:nvPr>
            <p:ph type="dt" sz="half" idx="10"/>
          </p:nvPr>
        </p:nvSpPr>
        <p:spPr/>
        <p:txBody>
          <a:bodyPr/>
          <a:lstStyle/>
          <a:p>
            <a:fld id="{ED621743-8E67-4EE3-880B-E914285D89F3}" type="datetime8">
              <a:rPr lang="en-DE" smtClean="0"/>
              <a:t>17/10/2025 20:37</a:t>
            </a:fld>
            <a:endParaRPr lang="en-DE"/>
          </a:p>
        </p:txBody>
      </p:sp>
      <p:sp>
        <p:nvSpPr>
          <p:cNvPr id="5" name="Footer Placeholder 4">
            <a:extLst>
              <a:ext uri="{FF2B5EF4-FFF2-40B4-BE49-F238E27FC236}">
                <a16:creationId xmlns:a16="http://schemas.microsoft.com/office/drawing/2014/main" id="{DBB1679D-5392-9BC8-AC8E-A632322037EF}"/>
              </a:ext>
            </a:extLst>
          </p:cNvPr>
          <p:cNvSpPr>
            <a:spLocks noGrp="1"/>
          </p:cNvSpPr>
          <p:nvPr>
            <p:ph type="ftr" sz="quarter" idx="11"/>
          </p:nvPr>
        </p:nvSpPr>
        <p:spPr/>
        <p:txBody>
          <a:bodyPr/>
          <a:lstStyle/>
          <a:p>
            <a:r>
              <a:rPr lang="en-US"/>
              <a:t>Luis Fernando Rodriguez Gutierrez FH Dortmund, 2025, Master ESE </a:t>
            </a:r>
            <a:endParaRPr lang="en-DE"/>
          </a:p>
        </p:txBody>
      </p:sp>
      <p:sp>
        <p:nvSpPr>
          <p:cNvPr id="6" name="Slide Number Placeholder 5">
            <a:extLst>
              <a:ext uri="{FF2B5EF4-FFF2-40B4-BE49-F238E27FC236}">
                <a16:creationId xmlns:a16="http://schemas.microsoft.com/office/drawing/2014/main" id="{4196BB69-5B9F-109E-CA3E-441111884006}"/>
              </a:ext>
            </a:extLst>
          </p:cNvPr>
          <p:cNvSpPr>
            <a:spLocks noGrp="1"/>
          </p:cNvSpPr>
          <p:nvPr>
            <p:ph type="sldNum" sz="quarter" idx="12"/>
          </p:nvPr>
        </p:nvSpPr>
        <p:spPr/>
        <p:txBody>
          <a:bodyPr/>
          <a:lstStyle/>
          <a:p>
            <a:fld id="{6CE1915F-4CAA-4F34-89B9-9770C07DF540}" type="slidenum">
              <a:rPr lang="en-DE" smtClean="0"/>
              <a:t>‹#›</a:t>
            </a:fld>
            <a:endParaRPr lang="en-DE"/>
          </a:p>
        </p:txBody>
      </p:sp>
    </p:spTree>
    <p:extLst>
      <p:ext uri="{BB962C8B-B14F-4D97-AF65-F5344CB8AC3E}">
        <p14:creationId xmlns:p14="http://schemas.microsoft.com/office/powerpoint/2010/main" val="1583715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F4F55-847B-E906-4F9A-74104FBA60A4}"/>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F8DDDB2E-AA5A-D0E0-36E1-87D58EF508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23290EE5-0239-0865-B79C-7EE48773D125}"/>
              </a:ext>
            </a:extLst>
          </p:cNvPr>
          <p:cNvSpPr>
            <a:spLocks noGrp="1"/>
          </p:cNvSpPr>
          <p:nvPr>
            <p:ph type="dt" sz="half" idx="10"/>
          </p:nvPr>
        </p:nvSpPr>
        <p:spPr/>
        <p:txBody>
          <a:bodyPr/>
          <a:lstStyle/>
          <a:p>
            <a:fld id="{A1C05BD4-2C79-44CD-A0E1-078BD8157287}" type="datetime8">
              <a:rPr lang="en-DE" smtClean="0"/>
              <a:t>17/10/2025 20:37</a:t>
            </a:fld>
            <a:endParaRPr lang="en-DE"/>
          </a:p>
        </p:txBody>
      </p:sp>
      <p:sp>
        <p:nvSpPr>
          <p:cNvPr id="5" name="Footer Placeholder 4">
            <a:extLst>
              <a:ext uri="{FF2B5EF4-FFF2-40B4-BE49-F238E27FC236}">
                <a16:creationId xmlns:a16="http://schemas.microsoft.com/office/drawing/2014/main" id="{5974A691-AFB9-4D0A-0AA6-B30450461CA5}"/>
              </a:ext>
            </a:extLst>
          </p:cNvPr>
          <p:cNvSpPr>
            <a:spLocks noGrp="1"/>
          </p:cNvSpPr>
          <p:nvPr>
            <p:ph type="ftr" sz="quarter" idx="11"/>
          </p:nvPr>
        </p:nvSpPr>
        <p:spPr/>
        <p:txBody>
          <a:bodyPr/>
          <a:lstStyle/>
          <a:p>
            <a:r>
              <a:rPr lang="en-US"/>
              <a:t>Luis Fernando Rodriguez Gutierrez FH Dortmund, 2025, Master ESE </a:t>
            </a:r>
            <a:endParaRPr lang="en-DE"/>
          </a:p>
        </p:txBody>
      </p:sp>
      <p:sp>
        <p:nvSpPr>
          <p:cNvPr id="6" name="Slide Number Placeholder 5">
            <a:extLst>
              <a:ext uri="{FF2B5EF4-FFF2-40B4-BE49-F238E27FC236}">
                <a16:creationId xmlns:a16="http://schemas.microsoft.com/office/drawing/2014/main" id="{0771F4A8-7459-2571-3CF1-73ABE1BD773D}"/>
              </a:ext>
            </a:extLst>
          </p:cNvPr>
          <p:cNvSpPr>
            <a:spLocks noGrp="1"/>
          </p:cNvSpPr>
          <p:nvPr>
            <p:ph type="sldNum" sz="quarter" idx="12"/>
          </p:nvPr>
        </p:nvSpPr>
        <p:spPr/>
        <p:txBody>
          <a:bodyPr/>
          <a:lstStyle/>
          <a:p>
            <a:fld id="{6CE1915F-4CAA-4F34-89B9-9770C07DF540}" type="slidenum">
              <a:rPr lang="en-DE" smtClean="0"/>
              <a:t>‹#›</a:t>
            </a:fld>
            <a:endParaRPr lang="en-DE"/>
          </a:p>
        </p:txBody>
      </p:sp>
    </p:spTree>
    <p:extLst>
      <p:ext uri="{BB962C8B-B14F-4D97-AF65-F5344CB8AC3E}">
        <p14:creationId xmlns:p14="http://schemas.microsoft.com/office/powerpoint/2010/main" val="1937750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717F5-FD54-1E43-2757-63069E7571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14E1FA98-7465-CFF0-64B4-259A9154443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9E84C4-F1A9-CB31-0703-CC63BFDDE75A}"/>
              </a:ext>
            </a:extLst>
          </p:cNvPr>
          <p:cNvSpPr>
            <a:spLocks noGrp="1"/>
          </p:cNvSpPr>
          <p:nvPr>
            <p:ph type="dt" sz="half" idx="10"/>
          </p:nvPr>
        </p:nvSpPr>
        <p:spPr/>
        <p:txBody>
          <a:bodyPr/>
          <a:lstStyle/>
          <a:p>
            <a:fld id="{EC528523-867B-4470-ABC0-CF5B7EA5B767}" type="datetime8">
              <a:rPr lang="en-DE" smtClean="0"/>
              <a:t>17/10/2025 20:37</a:t>
            </a:fld>
            <a:endParaRPr lang="en-DE"/>
          </a:p>
        </p:txBody>
      </p:sp>
      <p:sp>
        <p:nvSpPr>
          <p:cNvPr id="5" name="Footer Placeholder 4">
            <a:extLst>
              <a:ext uri="{FF2B5EF4-FFF2-40B4-BE49-F238E27FC236}">
                <a16:creationId xmlns:a16="http://schemas.microsoft.com/office/drawing/2014/main" id="{210C17EA-6EFE-5E19-001F-0CB46C9C7726}"/>
              </a:ext>
            </a:extLst>
          </p:cNvPr>
          <p:cNvSpPr>
            <a:spLocks noGrp="1"/>
          </p:cNvSpPr>
          <p:nvPr>
            <p:ph type="ftr" sz="quarter" idx="11"/>
          </p:nvPr>
        </p:nvSpPr>
        <p:spPr/>
        <p:txBody>
          <a:bodyPr/>
          <a:lstStyle/>
          <a:p>
            <a:r>
              <a:rPr lang="en-US"/>
              <a:t>Luis Fernando Rodriguez Gutierrez FH Dortmund, 2025, Master ESE </a:t>
            </a:r>
            <a:endParaRPr lang="en-DE"/>
          </a:p>
        </p:txBody>
      </p:sp>
      <p:sp>
        <p:nvSpPr>
          <p:cNvPr id="6" name="Slide Number Placeholder 5">
            <a:extLst>
              <a:ext uri="{FF2B5EF4-FFF2-40B4-BE49-F238E27FC236}">
                <a16:creationId xmlns:a16="http://schemas.microsoft.com/office/drawing/2014/main" id="{7101E077-23AD-881F-49EE-43E7E1493584}"/>
              </a:ext>
            </a:extLst>
          </p:cNvPr>
          <p:cNvSpPr>
            <a:spLocks noGrp="1"/>
          </p:cNvSpPr>
          <p:nvPr>
            <p:ph type="sldNum" sz="quarter" idx="12"/>
          </p:nvPr>
        </p:nvSpPr>
        <p:spPr/>
        <p:txBody>
          <a:bodyPr/>
          <a:lstStyle/>
          <a:p>
            <a:fld id="{6CE1915F-4CAA-4F34-89B9-9770C07DF540}" type="slidenum">
              <a:rPr lang="en-DE" smtClean="0"/>
              <a:t>‹#›</a:t>
            </a:fld>
            <a:endParaRPr lang="en-DE"/>
          </a:p>
        </p:txBody>
      </p:sp>
    </p:spTree>
    <p:extLst>
      <p:ext uri="{BB962C8B-B14F-4D97-AF65-F5344CB8AC3E}">
        <p14:creationId xmlns:p14="http://schemas.microsoft.com/office/powerpoint/2010/main" val="3295290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B7B5A-13D3-5EC8-CE00-C9651C0CD869}"/>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E2072073-A72F-145F-5F59-1FD7B9962E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2942DF01-25BA-58B1-A89A-A02CF0FD9E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2627D3AC-7064-EE6A-281F-F21D65D05524}"/>
              </a:ext>
            </a:extLst>
          </p:cNvPr>
          <p:cNvSpPr>
            <a:spLocks noGrp="1"/>
          </p:cNvSpPr>
          <p:nvPr>
            <p:ph type="dt" sz="half" idx="10"/>
          </p:nvPr>
        </p:nvSpPr>
        <p:spPr/>
        <p:txBody>
          <a:bodyPr/>
          <a:lstStyle/>
          <a:p>
            <a:fld id="{A3D4765B-3E38-460C-96A7-257F874CA6DC}" type="datetime8">
              <a:rPr lang="en-DE" smtClean="0"/>
              <a:t>17/10/2025 20:37</a:t>
            </a:fld>
            <a:endParaRPr lang="en-DE"/>
          </a:p>
        </p:txBody>
      </p:sp>
      <p:sp>
        <p:nvSpPr>
          <p:cNvPr id="6" name="Footer Placeholder 5">
            <a:extLst>
              <a:ext uri="{FF2B5EF4-FFF2-40B4-BE49-F238E27FC236}">
                <a16:creationId xmlns:a16="http://schemas.microsoft.com/office/drawing/2014/main" id="{669E11A9-1ADF-5B77-C79C-3DCA7C223F06}"/>
              </a:ext>
            </a:extLst>
          </p:cNvPr>
          <p:cNvSpPr>
            <a:spLocks noGrp="1"/>
          </p:cNvSpPr>
          <p:nvPr>
            <p:ph type="ftr" sz="quarter" idx="11"/>
          </p:nvPr>
        </p:nvSpPr>
        <p:spPr/>
        <p:txBody>
          <a:bodyPr/>
          <a:lstStyle/>
          <a:p>
            <a:r>
              <a:rPr lang="en-US"/>
              <a:t>Luis Fernando Rodriguez Gutierrez FH Dortmund, 2025, Master ESE </a:t>
            </a:r>
            <a:endParaRPr lang="en-DE"/>
          </a:p>
        </p:txBody>
      </p:sp>
      <p:sp>
        <p:nvSpPr>
          <p:cNvPr id="7" name="Slide Number Placeholder 6">
            <a:extLst>
              <a:ext uri="{FF2B5EF4-FFF2-40B4-BE49-F238E27FC236}">
                <a16:creationId xmlns:a16="http://schemas.microsoft.com/office/drawing/2014/main" id="{E41A8B0C-5AAD-E4F9-43F7-9550C1DFAC08}"/>
              </a:ext>
            </a:extLst>
          </p:cNvPr>
          <p:cNvSpPr>
            <a:spLocks noGrp="1"/>
          </p:cNvSpPr>
          <p:nvPr>
            <p:ph type="sldNum" sz="quarter" idx="12"/>
          </p:nvPr>
        </p:nvSpPr>
        <p:spPr/>
        <p:txBody>
          <a:bodyPr/>
          <a:lstStyle/>
          <a:p>
            <a:fld id="{6CE1915F-4CAA-4F34-89B9-9770C07DF540}" type="slidenum">
              <a:rPr lang="en-DE" smtClean="0"/>
              <a:t>‹#›</a:t>
            </a:fld>
            <a:endParaRPr lang="en-DE"/>
          </a:p>
        </p:txBody>
      </p:sp>
    </p:spTree>
    <p:extLst>
      <p:ext uri="{BB962C8B-B14F-4D97-AF65-F5344CB8AC3E}">
        <p14:creationId xmlns:p14="http://schemas.microsoft.com/office/powerpoint/2010/main" val="2915868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A5AA-C4B2-3279-7228-E2DBF758741F}"/>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606A76D9-D079-29A5-F698-8DD0F8485C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32EA00-6BE3-2E7C-AFF4-8777B9E1A5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D4C3BBCF-BB3B-696E-6B78-2CBFFFA02F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23F9C4-8008-E076-B346-58F5A1254A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AD84CF0E-D442-7695-F837-E4D433ACD991}"/>
              </a:ext>
            </a:extLst>
          </p:cNvPr>
          <p:cNvSpPr>
            <a:spLocks noGrp="1"/>
          </p:cNvSpPr>
          <p:nvPr>
            <p:ph type="dt" sz="half" idx="10"/>
          </p:nvPr>
        </p:nvSpPr>
        <p:spPr/>
        <p:txBody>
          <a:bodyPr/>
          <a:lstStyle/>
          <a:p>
            <a:fld id="{823D9A3D-A7DE-4710-B24D-031C1A45EB0E}" type="datetime8">
              <a:rPr lang="en-DE" smtClean="0"/>
              <a:t>17/10/2025 20:37</a:t>
            </a:fld>
            <a:endParaRPr lang="en-DE"/>
          </a:p>
        </p:txBody>
      </p:sp>
      <p:sp>
        <p:nvSpPr>
          <p:cNvPr id="8" name="Footer Placeholder 7">
            <a:extLst>
              <a:ext uri="{FF2B5EF4-FFF2-40B4-BE49-F238E27FC236}">
                <a16:creationId xmlns:a16="http://schemas.microsoft.com/office/drawing/2014/main" id="{21586CB1-711D-2ADB-2BDD-3F34698B67D9}"/>
              </a:ext>
            </a:extLst>
          </p:cNvPr>
          <p:cNvSpPr>
            <a:spLocks noGrp="1"/>
          </p:cNvSpPr>
          <p:nvPr>
            <p:ph type="ftr" sz="quarter" idx="11"/>
          </p:nvPr>
        </p:nvSpPr>
        <p:spPr/>
        <p:txBody>
          <a:bodyPr/>
          <a:lstStyle/>
          <a:p>
            <a:r>
              <a:rPr lang="en-US"/>
              <a:t>Luis Fernando Rodriguez Gutierrez FH Dortmund, 2025, Master ESE </a:t>
            </a:r>
            <a:endParaRPr lang="en-DE"/>
          </a:p>
        </p:txBody>
      </p:sp>
      <p:sp>
        <p:nvSpPr>
          <p:cNvPr id="9" name="Slide Number Placeholder 8">
            <a:extLst>
              <a:ext uri="{FF2B5EF4-FFF2-40B4-BE49-F238E27FC236}">
                <a16:creationId xmlns:a16="http://schemas.microsoft.com/office/drawing/2014/main" id="{A7C35AC7-2AB5-19FE-0A5D-8CC453F29184}"/>
              </a:ext>
            </a:extLst>
          </p:cNvPr>
          <p:cNvSpPr>
            <a:spLocks noGrp="1"/>
          </p:cNvSpPr>
          <p:nvPr>
            <p:ph type="sldNum" sz="quarter" idx="12"/>
          </p:nvPr>
        </p:nvSpPr>
        <p:spPr/>
        <p:txBody>
          <a:bodyPr/>
          <a:lstStyle/>
          <a:p>
            <a:fld id="{6CE1915F-4CAA-4F34-89B9-9770C07DF540}" type="slidenum">
              <a:rPr lang="en-DE" smtClean="0"/>
              <a:t>‹#›</a:t>
            </a:fld>
            <a:endParaRPr lang="en-DE"/>
          </a:p>
        </p:txBody>
      </p:sp>
    </p:spTree>
    <p:extLst>
      <p:ext uri="{BB962C8B-B14F-4D97-AF65-F5344CB8AC3E}">
        <p14:creationId xmlns:p14="http://schemas.microsoft.com/office/powerpoint/2010/main" val="1176112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91043-23E5-30CA-2B38-7D241C04E3F0}"/>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14789B13-DABF-C86A-AA0E-B8E7447BF285}"/>
              </a:ext>
            </a:extLst>
          </p:cNvPr>
          <p:cNvSpPr>
            <a:spLocks noGrp="1"/>
          </p:cNvSpPr>
          <p:nvPr>
            <p:ph type="dt" sz="half" idx="10"/>
          </p:nvPr>
        </p:nvSpPr>
        <p:spPr/>
        <p:txBody>
          <a:bodyPr/>
          <a:lstStyle/>
          <a:p>
            <a:fld id="{BF9F38F9-4633-4762-B800-BB307FAC25C0}" type="datetime8">
              <a:rPr lang="en-DE" smtClean="0"/>
              <a:t>17/10/2025 20:37</a:t>
            </a:fld>
            <a:endParaRPr lang="en-DE"/>
          </a:p>
        </p:txBody>
      </p:sp>
      <p:sp>
        <p:nvSpPr>
          <p:cNvPr id="4" name="Footer Placeholder 3">
            <a:extLst>
              <a:ext uri="{FF2B5EF4-FFF2-40B4-BE49-F238E27FC236}">
                <a16:creationId xmlns:a16="http://schemas.microsoft.com/office/drawing/2014/main" id="{99A644E2-0264-DB98-797B-EFE8BC49260F}"/>
              </a:ext>
            </a:extLst>
          </p:cNvPr>
          <p:cNvSpPr>
            <a:spLocks noGrp="1"/>
          </p:cNvSpPr>
          <p:nvPr>
            <p:ph type="ftr" sz="quarter" idx="11"/>
          </p:nvPr>
        </p:nvSpPr>
        <p:spPr/>
        <p:txBody>
          <a:bodyPr/>
          <a:lstStyle/>
          <a:p>
            <a:r>
              <a:rPr lang="en-US"/>
              <a:t>Luis Fernando Rodriguez Gutierrez FH Dortmund, 2025, Master ESE </a:t>
            </a:r>
            <a:endParaRPr lang="en-DE"/>
          </a:p>
        </p:txBody>
      </p:sp>
      <p:sp>
        <p:nvSpPr>
          <p:cNvPr id="5" name="Slide Number Placeholder 4">
            <a:extLst>
              <a:ext uri="{FF2B5EF4-FFF2-40B4-BE49-F238E27FC236}">
                <a16:creationId xmlns:a16="http://schemas.microsoft.com/office/drawing/2014/main" id="{053B5C89-CA1C-7D1E-9667-B42645414FA4}"/>
              </a:ext>
            </a:extLst>
          </p:cNvPr>
          <p:cNvSpPr>
            <a:spLocks noGrp="1"/>
          </p:cNvSpPr>
          <p:nvPr>
            <p:ph type="sldNum" sz="quarter" idx="12"/>
          </p:nvPr>
        </p:nvSpPr>
        <p:spPr/>
        <p:txBody>
          <a:bodyPr/>
          <a:lstStyle/>
          <a:p>
            <a:fld id="{6CE1915F-4CAA-4F34-89B9-9770C07DF540}" type="slidenum">
              <a:rPr lang="en-DE" smtClean="0"/>
              <a:t>‹#›</a:t>
            </a:fld>
            <a:endParaRPr lang="en-DE"/>
          </a:p>
        </p:txBody>
      </p:sp>
    </p:spTree>
    <p:extLst>
      <p:ext uri="{BB962C8B-B14F-4D97-AF65-F5344CB8AC3E}">
        <p14:creationId xmlns:p14="http://schemas.microsoft.com/office/powerpoint/2010/main" val="994767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EA621A-F8EA-6513-A1C6-AE7EE4F353EE}"/>
              </a:ext>
            </a:extLst>
          </p:cNvPr>
          <p:cNvSpPr>
            <a:spLocks noGrp="1"/>
          </p:cNvSpPr>
          <p:nvPr>
            <p:ph type="dt" sz="half" idx="10"/>
          </p:nvPr>
        </p:nvSpPr>
        <p:spPr/>
        <p:txBody>
          <a:bodyPr/>
          <a:lstStyle/>
          <a:p>
            <a:fld id="{999B2320-FE77-460B-9614-0D6D1C4FB1C7}" type="datetime8">
              <a:rPr lang="en-DE" smtClean="0"/>
              <a:t>17/10/2025 20:37</a:t>
            </a:fld>
            <a:endParaRPr lang="en-DE"/>
          </a:p>
        </p:txBody>
      </p:sp>
      <p:sp>
        <p:nvSpPr>
          <p:cNvPr id="3" name="Footer Placeholder 2">
            <a:extLst>
              <a:ext uri="{FF2B5EF4-FFF2-40B4-BE49-F238E27FC236}">
                <a16:creationId xmlns:a16="http://schemas.microsoft.com/office/drawing/2014/main" id="{7FA67F26-4CB1-2401-C6A4-5828F3339E9F}"/>
              </a:ext>
            </a:extLst>
          </p:cNvPr>
          <p:cNvSpPr>
            <a:spLocks noGrp="1"/>
          </p:cNvSpPr>
          <p:nvPr>
            <p:ph type="ftr" sz="quarter" idx="11"/>
          </p:nvPr>
        </p:nvSpPr>
        <p:spPr/>
        <p:txBody>
          <a:bodyPr/>
          <a:lstStyle/>
          <a:p>
            <a:r>
              <a:rPr lang="en-US"/>
              <a:t>Luis Fernando Rodriguez Gutierrez FH Dortmund, 2025, Master ESE </a:t>
            </a:r>
            <a:endParaRPr lang="en-DE"/>
          </a:p>
        </p:txBody>
      </p:sp>
      <p:sp>
        <p:nvSpPr>
          <p:cNvPr id="4" name="Slide Number Placeholder 3">
            <a:extLst>
              <a:ext uri="{FF2B5EF4-FFF2-40B4-BE49-F238E27FC236}">
                <a16:creationId xmlns:a16="http://schemas.microsoft.com/office/drawing/2014/main" id="{5A95C946-80E6-BE28-2C1F-CCC9C85A7E18}"/>
              </a:ext>
            </a:extLst>
          </p:cNvPr>
          <p:cNvSpPr>
            <a:spLocks noGrp="1"/>
          </p:cNvSpPr>
          <p:nvPr>
            <p:ph type="sldNum" sz="quarter" idx="12"/>
          </p:nvPr>
        </p:nvSpPr>
        <p:spPr/>
        <p:txBody>
          <a:bodyPr/>
          <a:lstStyle/>
          <a:p>
            <a:fld id="{6CE1915F-4CAA-4F34-89B9-9770C07DF540}" type="slidenum">
              <a:rPr lang="en-DE" smtClean="0"/>
              <a:t>‹#›</a:t>
            </a:fld>
            <a:endParaRPr lang="en-DE"/>
          </a:p>
        </p:txBody>
      </p:sp>
    </p:spTree>
    <p:extLst>
      <p:ext uri="{BB962C8B-B14F-4D97-AF65-F5344CB8AC3E}">
        <p14:creationId xmlns:p14="http://schemas.microsoft.com/office/powerpoint/2010/main" val="3388010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D9D39-026F-147E-EF7E-E8AE7ED11D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4E43914D-145D-346C-1EC9-935A931107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87059C99-3F13-1772-89DB-15BDA82A16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F3C772-552B-C8A2-E4CE-FA54A3F9502E}"/>
              </a:ext>
            </a:extLst>
          </p:cNvPr>
          <p:cNvSpPr>
            <a:spLocks noGrp="1"/>
          </p:cNvSpPr>
          <p:nvPr>
            <p:ph type="dt" sz="half" idx="10"/>
          </p:nvPr>
        </p:nvSpPr>
        <p:spPr/>
        <p:txBody>
          <a:bodyPr/>
          <a:lstStyle/>
          <a:p>
            <a:fld id="{09D6CCD1-8303-44B9-8463-A11E18D38422}" type="datetime8">
              <a:rPr lang="en-DE" smtClean="0"/>
              <a:t>17/10/2025 20:37</a:t>
            </a:fld>
            <a:endParaRPr lang="en-DE"/>
          </a:p>
        </p:txBody>
      </p:sp>
      <p:sp>
        <p:nvSpPr>
          <p:cNvPr id="6" name="Footer Placeholder 5">
            <a:extLst>
              <a:ext uri="{FF2B5EF4-FFF2-40B4-BE49-F238E27FC236}">
                <a16:creationId xmlns:a16="http://schemas.microsoft.com/office/drawing/2014/main" id="{F37F9907-F141-F001-AE3F-9B99FC702EE6}"/>
              </a:ext>
            </a:extLst>
          </p:cNvPr>
          <p:cNvSpPr>
            <a:spLocks noGrp="1"/>
          </p:cNvSpPr>
          <p:nvPr>
            <p:ph type="ftr" sz="quarter" idx="11"/>
          </p:nvPr>
        </p:nvSpPr>
        <p:spPr/>
        <p:txBody>
          <a:bodyPr/>
          <a:lstStyle/>
          <a:p>
            <a:r>
              <a:rPr lang="en-US"/>
              <a:t>Luis Fernando Rodriguez Gutierrez FH Dortmund, 2025, Master ESE </a:t>
            </a:r>
            <a:endParaRPr lang="en-DE"/>
          </a:p>
        </p:txBody>
      </p:sp>
      <p:sp>
        <p:nvSpPr>
          <p:cNvPr id="7" name="Slide Number Placeholder 6">
            <a:extLst>
              <a:ext uri="{FF2B5EF4-FFF2-40B4-BE49-F238E27FC236}">
                <a16:creationId xmlns:a16="http://schemas.microsoft.com/office/drawing/2014/main" id="{7E397A70-ED97-6234-1682-59BAAD1C32EE}"/>
              </a:ext>
            </a:extLst>
          </p:cNvPr>
          <p:cNvSpPr>
            <a:spLocks noGrp="1"/>
          </p:cNvSpPr>
          <p:nvPr>
            <p:ph type="sldNum" sz="quarter" idx="12"/>
          </p:nvPr>
        </p:nvSpPr>
        <p:spPr/>
        <p:txBody>
          <a:bodyPr/>
          <a:lstStyle/>
          <a:p>
            <a:fld id="{6CE1915F-4CAA-4F34-89B9-9770C07DF540}" type="slidenum">
              <a:rPr lang="en-DE" smtClean="0"/>
              <a:t>‹#›</a:t>
            </a:fld>
            <a:endParaRPr lang="en-DE"/>
          </a:p>
        </p:txBody>
      </p:sp>
    </p:spTree>
    <p:extLst>
      <p:ext uri="{BB962C8B-B14F-4D97-AF65-F5344CB8AC3E}">
        <p14:creationId xmlns:p14="http://schemas.microsoft.com/office/powerpoint/2010/main" val="849729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5D8AD-D377-76BA-3BAC-B8BC4B88E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C15264C4-CA32-0D0D-E125-1719D5324F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B36489BD-DE18-17FA-C751-41238E05E1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B7100B-8EAD-CBF3-A89E-8A84824EC2DB}"/>
              </a:ext>
            </a:extLst>
          </p:cNvPr>
          <p:cNvSpPr>
            <a:spLocks noGrp="1"/>
          </p:cNvSpPr>
          <p:nvPr>
            <p:ph type="dt" sz="half" idx="10"/>
          </p:nvPr>
        </p:nvSpPr>
        <p:spPr/>
        <p:txBody>
          <a:bodyPr/>
          <a:lstStyle/>
          <a:p>
            <a:fld id="{458BB9F4-C50D-49E0-85B2-8D0D178F0731}" type="datetime8">
              <a:rPr lang="en-DE" smtClean="0"/>
              <a:t>17/10/2025 20:37</a:t>
            </a:fld>
            <a:endParaRPr lang="en-DE"/>
          </a:p>
        </p:txBody>
      </p:sp>
      <p:sp>
        <p:nvSpPr>
          <p:cNvPr id="6" name="Footer Placeholder 5">
            <a:extLst>
              <a:ext uri="{FF2B5EF4-FFF2-40B4-BE49-F238E27FC236}">
                <a16:creationId xmlns:a16="http://schemas.microsoft.com/office/drawing/2014/main" id="{2EEB8FD0-6F66-3212-F4F1-C9A91A8E7472}"/>
              </a:ext>
            </a:extLst>
          </p:cNvPr>
          <p:cNvSpPr>
            <a:spLocks noGrp="1"/>
          </p:cNvSpPr>
          <p:nvPr>
            <p:ph type="ftr" sz="quarter" idx="11"/>
          </p:nvPr>
        </p:nvSpPr>
        <p:spPr/>
        <p:txBody>
          <a:bodyPr/>
          <a:lstStyle/>
          <a:p>
            <a:r>
              <a:rPr lang="en-US"/>
              <a:t>Luis Fernando Rodriguez Gutierrez FH Dortmund, 2025, Master ESE </a:t>
            </a:r>
            <a:endParaRPr lang="en-DE"/>
          </a:p>
        </p:txBody>
      </p:sp>
      <p:sp>
        <p:nvSpPr>
          <p:cNvPr id="7" name="Slide Number Placeholder 6">
            <a:extLst>
              <a:ext uri="{FF2B5EF4-FFF2-40B4-BE49-F238E27FC236}">
                <a16:creationId xmlns:a16="http://schemas.microsoft.com/office/drawing/2014/main" id="{5DB5B161-6AC9-0C1B-5C02-43AFFDDAF430}"/>
              </a:ext>
            </a:extLst>
          </p:cNvPr>
          <p:cNvSpPr>
            <a:spLocks noGrp="1"/>
          </p:cNvSpPr>
          <p:nvPr>
            <p:ph type="sldNum" sz="quarter" idx="12"/>
          </p:nvPr>
        </p:nvSpPr>
        <p:spPr/>
        <p:txBody>
          <a:bodyPr/>
          <a:lstStyle/>
          <a:p>
            <a:fld id="{6CE1915F-4CAA-4F34-89B9-9770C07DF540}" type="slidenum">
              <a:rPr lang="en-DE" smtClean="0"/>
              <a:t>‹#›</a:t>
            </a:fld>
            <a:endParaRPr lang="en-DE"/>
          </a:p>
        </p:txBody>
      </p:sp>
    </p:spTree>
    <p:extLst>
      <p:ext uri="{BB962C8B-B14F-4D97-AF65-F5344CB8AC3E}">
        <p14:creationId xmlns:p14="http://schemas.microsoft.com/office/powerpoint/2010/main" val="3248087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02B098-C6AE-7AA1-C6FA-163D742264D7}"/>
              </a:ext>
            </a:extLst>
          </p:cNvPr>
          <p:cNvSpPr/>
          <p:nvPr userDrawn="1"/>
        </p:nvSpPr>
        <p:spPr>
          <a:xfrm>
            <a:off x="-215660" y="6288657"/>
            <a:ext cx="13138030" cy="106104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 name="Title Placeholder 1">
            <a:extLst>
              <a:ext uri="{FF2B5EF4-FFF2-40B4-BE49-F238E27FC236}">
                <a16:creationId xmlns:a16="http://schemas.microsoft.com/office/drawing/2014/main" id="{C45FA9E3-1308-C45B-6DB6-9236C40528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5C6002AE-7A60-D4A3-FF1E-058F3FBBE5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A91AB905-EA3C-4510-8728-D15E3D5914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36A40443-2A74-4693-A54D-020028A1945D}" type="datetime8">
              <a:rPr lang="en-DE" smtClean="0"/>
              <a:t>17/10/2025 20:37</a:t>
            </a:fld>
            <a:endParaRPr lang="en-DE" dirty="0"/>
          </a:p>
        </p:txBody>
      </p:sp>
      <p:sp>
        <p:nvSpPr>
          <p:cNvPr id="5" name="Footer Placeholder 4">
            <a:extLst>
              <a:ext uri="{FF2B5EF4-FFF2-40B4-BE49-F238E27FC236}">
                <a16:creationId xmlns:a16="http://schemas.microsoft.com/office/drawing/2014/main" id="{189ED758-B382-748E-8CAA-B923399D00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a:t>Luis Fernando Rodriguez Gutierrez FH Dortmund, 2025, Master ESE </a:t>
            </a:r>
            <a:endParaRPr lang="en-DE" dirty="0"/>
          </a:p>
        </p:txBody>
      </p:sp>
      <p:sp>
        <p:nvSpPr>
          <p:cNvPr id="6" name="Slide Number Placeholder 5">
            <a:extLst>
              <a:ext uri="{FF2B5EF4-FFF2-40B4-BE49-F238E27FC236}">
                <a16:creationId xmlns:a16="http://schemas.microsoft.com/office/drawing/2014/main" id="{25E15DC0-4CBF-D373-1A75-88144F2D3F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6CE1915F-4CAA-4F34-89B9-9770C07DF540}" type="slidenum">
              <a:rPr lang="en-DE" smtClean="0"/>
              <a:pPr/>
              <a:t>‹#›</a:t>
            </a:fld>
            <a:endParaRPr lang="en-DE" dirty="0"/>
          </a:p>
        </p:txBody>
      </p:sp>
    </p:spTree>
    <p:extLst>
      <p:ext uri="{BB962C8B-B14F-4D97-AF65-F5344CB8AC3E}">
        <p14:creationId xmlns:p14="http://schemas.microsoft.com/office/powerpoint/2010/main" val="12914750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53012-0E04-4712-6ED4-ADE9414FBF12}"/>
              </a:ext>
            </a:extLst>
          </p:cNvPr>
          <p:cNvSpPr>
            <a:spLocks noGrp="1"/>
          </p:cNvSpPr>
          <p:nvPr>
            <p:ph type="ctrTitle"/>
          </p:nvPr>
        </p:nvSpPr>
        <p:spPr>
          <a:xfrm>
            <a:off x="1524000" y="136525"/>
            <a:ext cx="9144000" cy="2387600"/>
          </a:xfrm>
        </p:spPr>
        <p:txBody>
          <a:bodyPr>
            <a:normAutofit fontScale="90000"/>
          </a:bodyPr>
          <a:lstStyle/>
          <a:p>
            <a:r>
              <a:rPr lang="en-US" dirty="0"/>
              <a:t>Radar odometry using </a:t>
            </a:r>
            <a:r>
              <a:rPr lang="en-US" dirty="0" err="1"/>
              <a:t>mmWave</a:t>
            </a:r>
            <a:r>
              <a:rPr lang="en-US" dirty="0"/>
              <a:t> technology for SLAM applications.</a:t>
            </a:r>
            <a:endParaRPr lang="en-DE" dirty="0"/>
          </a:p>
        </p:txBody>
      </p:sp>
      <p:sp>
        <p:nvSpPr>
          <p:cNvPr id="3" name="Subtitle 2">
            <a:extLst>
              <a:ext uri="{FF2B5EF4-FFF2-40B4-BE49-F238E27FC236}">
                <a16:creationId xmlns:a16="http://schemas.microsoft.com/office/drawing/2014/main" id="{EAA86333-67F0-427B-84B8-3291830BD3D8}"/>
              </a:ext>
            </a:extLst>
          </p:cNvPr>
          <p:cNvSpPr>
            <a:spLocks noGrp="1"/>
          </p:cNvSpPr>
          <p:nvPr>
            <p:ph type="subTitle" idx="1"/>
          </p:nvPr>
        </p:nvSpPr>
        <p:spPr>
          <a:xfrm>
            <a:off x="1524000" y="2524125"/>
            <a:ext cx="9144000" cy="365125"/>
          </a:xfrm>
        </p:spPr>
        <p:txBody>
          <a:bodyPr>
            <a:normAutofit fontScale="92500" lnSpcReduction="20000"/>
          </a:bodyPr>
          <a:lstStyle/>
          <a:p>
            <a:r>
              <a:rPr lang="en-GB" dirty="0"/>
              <a:t>Radar</a:t>
            </a:r>
            <a:r>
              <a:rPr lang="en-US" dirty="0"/>
              <a:t>-based Ego-Motion Estimation.</a:t>
            </a:r>
            <a:endParaRPr lang="en-DE" dirty="0"/>
          </a:p>
        </p:txBody>
      </p:sp>
      <p:sp>
        <p:nvSpPr>
          <p:cNvPr id="4" name="Footer Placeholder 3">
            <a:extLst>
              <a:ext uri="{FF2B5EF4-FFF2-40B4-BE49-F238E27FC236}">
                <a16:creationId xmlns:a16="http://schemas.microsoft.com/office/drawing/2014/main" id="{477908FD-613F-1A56-25BC-D34CFE675A1F}"/>
              </a:ext>
            </a:extLst>
          </p:cNvPr>
          <p:cNvSpPr>
            <a:spLocks noGrp="1"/>
          </p:cNvSpPr>
          <p:nvPr>
            <p:ph type="ftr" sz="quarter" idx="11"/>
          </p:nvPr>
        </p:nvSpPr>
        <p:spPr/>
        <p:txBody>
          <a:bodyPr/>
          <a:lstStyle/>
          <a:p>
            <a:r>
              <a:rPr lang="en-US" dirty="0"/>
              <a:t>Luis Fernando Rodriguez Gutierrez</a:t>
            </a:r>
          </a:p>
          <a:p>
            <a:r>
              <a:rPr lang="en-US" dirty="0"/>
              <a:t>FH Dortmund, 2025, Master ESE</a:t>
            </a:r>
          </a:p>
          <a:p>
            <a:endParaRPr lang="en-DE" dirty="0"/>
          </a:p>
        </p:txBody>
      </p:sp>
      <p:sp>
        <p:nvSpPr>
          <p:cNvPr id="5" name="Slide Number Placeholder 4">
            <a:extLst>
              <a:ext uri="{FF2B5EF4-FFF2-40B4-BE49-F238E27FC236}">
                <a16:creationId xmlns:a16="http://schemas.microsoft.com/office/drawing/2014/main" id="{CAE48386-6CD0-D907-16C4-601E55893025}"/>
              </a:ext>
            </a:extLst>
          </p:cNvPr>
          <p:cNvSpPr>
            <a:spLocks noGrp="1"/>
          </p:cNvSpPr>
          <p:nvPr>
            <p:ph type="sldNum" sz="quarter" idx="12"/>
          </p:nvPr>
        </p:nvSpPr>
        <p:spPr/>
        <p:txBody>
          <a:bodyPr/>
          <a:lstStyle/>
          <a:p>
            <a:fld id="{6CE1915F-4CAA-4F34-89B9-9770C07DF540}" type="slidenum">
              <a:rPr lang="en-DE" smtClean="0"/>
              <a:pPr/>
              <a:t>1</a:t>
            </a:fld>
            <a:endParaRPr lang="en-DE" dirty="0"/>
          </a:p>
        </p:txBody>
      </p:sp>
      <p:sp>
        <p:nvSpPr>
          <p:cNvPr id="6" name="Date Placeholder 5">
            <a:extLst>
              <a:ext uri="{FF2B5EF4-FFF2-40B4-BE49-F238E27FC236}">
                <a16:creationId xmlns:a16="http://schemas.microsoft.com/office/drawing/2014/main" id="{DE39EB2C-CB4A-4488-D648-FA629A59C8B4}"/>
              </a:ext>
            </a:extLst>
          </p:cNvPr>
          <p:cNvSpPr>
            <a:spLocks noGrp="1"/>
          </p:cNvSpPr>
          <p:nvPr>
            <p:ph type="dt" sz="half" idx="10"/>
          </p:nvPr>
        </p:nvSpPr>
        <p:spPr/>
        <p:txBody>
          <a:bodyPr/>
          <a:lstStyle/>
          <a:p>
            <a:fld id="{6ACFD3A4-C9AE-4468-9542-AF4968333D66}" type="datetime8">
              <a:rPr lang="en-DE" smtClean="0"/>
              <a:t>17/10/2025 20:37</a:t>
            </a:fld>
            <a:endParaRPr lang="en-DE" dirty="0"/>
          </a:p>
        </p:txBody>
      </p:sp>
      <p:sp>
        <p:nvSpPr>
          <p:cNvPr id="7" name="TextBox 6">
            <a:extLst>
              <a:ext uri="{FF2B5EF4-FFF2-40B4-BE49-F238E27FC236}">
                <a16:creationId xmlns:a16="http://schemas.microsoft.com/office/drawing/2014/main" id="{C707DE54-4769-78F2-90B8-D53F70F517FB}"/>
              </a:ext>
            </a:extLst>
          </p:cNvPr>
          <p:cNvSpPr txBox="1"/>
          <p:nvPr/>
        </p:nvSpPr>
        <p:spPr>
          <a:xfrm>
            <a:off x="0" y="4445853"/>
            <a:ext cx="5998464" cy="1661993"/>
          </a:xfrm>
          <a:prstGeom prst="rect">
            <a:avLst/>
          </a:prstGeom>
          <a:noFill/>
        </p:spPr>
        <p:txBody>
          <a:bodyPr wrap="square" rtlCol="0">
            <a:spAutoFit/>
          </a:bodyPr>
          <a:lstStyle/>
          <a:p>
            <a:r>
              <a:rPr lang="en-US" dirty="0"/>
              <a:t>Author:</a:t>
            </a:r>
          </a:p>
          <a:p>
            <a:r>
              <a:rPr lang="en-US" sz="1600" dirty="0"/>
              <a:t>Luis Fernando Rodriguez Gutierrez</a:t>
            </a:r>
          </a:p>
          <a:p>
            <a:r>
              <a:rPr lang="en-US" dirty="0"/>
              <a:t>Supervisor:</a:t>
            </a:r>
          </a:p>
          <a:p>
            <a:r>
              <a:rPr lang="en-US" sz="1600" dirty="0"/>
              <a:t>Prof. Dr. Andreas Becker</a:t>
            </a:r>
          </a:p>
          <a:p>
            <a:r>
              <a:rPr lang="en-US" dirty="0"/>
              <a:t>Co-Supervisor:</a:t>
            </a:r>
          </a:p>
          <a:p>
            <a:r>
              <a:rPr lang="en-US" sz="1600" dirty="0"/>
              <a:t>Tobias Uhlich</a:t>
            </a:r>
            <a:endParaRPr lang="en-DE" sz="1600" dirty="0"/>
          </a:p>
        </p:txBody>
      </p:sp>
      <p:pic>
        <p:nvPicPr>
          <p:cNvPr id="10" name="Picture 9" descr="A grey go kart in a room&#10;&#10;AI-generated content may be incorrect.">
            <a:extLst>
              <a:ext uri="{FF2B5EF4-FFF2-40B4-BE49-F238E27FC236}">
                <a16:creationId xmlns:a16="http://schemas.microsoft.com/office/drawing/2014/main" id="{10003F6A-300F-A380-D664-9F02E270AF21}"/>
              </a:ext>
            </a:extLst>
          </p:cNvPr>
          <p:cNvPicPr>
            <a:picLocks noChangeAspect="1"/>
          </p:cNvPicPr>
          <p:nvPr/>
        </p:nvPicPr>
        <p:blipFill>
          <a:blip r:embed="rId2">
            <a:extLst>
              <a:ext uri="{28A0092B-C50C-407E-A947-70E740481C1C}">
                <a14:useLocalDpi xmlns:a14="http://schemas.microsoft.com/office/drawing/2010/main" val="0"/>
              </a:ext>
            </a:extLst>
          </a:blip>
          <a:srcRect l="16090" r="19425"/>
          <a:stretch>
            <a:fillRect/>
          </a:stretch>
        </p:blipFill>
        <p:spPr>
          <a:xfrm>
            <a:off x="6096000" y="2889250"/>
            <a:ext cx="4684776" cy="33546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5346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117B0-4BE7-8F52-9A17-9D1A0CB984A3}"/>
              </a:ext>
            </a:extLst>
          </p:cNvPr>
          <p:cNvSpPr>
            <a:spLocks noGrp="1"/>
          </p:cNvSpPr>
          <p:nvPr>
            <p:ph type="title"/>
          </p:nvPr>
        </p:nvSpPr>
        <p:spPr/>
        <p:txBody>
          <a:bodyPr/>
          <a:lstStyle/>
          <a:p>
            <a:r>
              <a:rPr lang="en-US" dirty="0"/>
              <a:t>Project Overview</a:t>
            </a:r>
            <a:endParaRPr lang="en-DE" dirty="0"/>
          </a:p>
        </p:txBody>
      </p:sp>
      <p:sp>
        <p:nvSpPr>
          <p:cNvPr id="3" name="Content Placeholder 2">
            <a:extLst>
              <a:ext uri="{FF2B5EF4-FFF2-40B4-BE49-F238E27FC236}">
                <a16:creationId xmlns:a16="http://schemas.microsoft.com/office/drawing/2014/main" id="{05AEE51C-F771-5B77-BF6E-1335904C583F}"/>
              </a:ext>
            </a:extLst>
          </p:cNvPr>
          <p:cNvSpPr>
            <a:spLocks noGrp="1"/>
          </p:cNvSpPr>
          <p:nvPr>
            <p:ph idx="1"/>
          </p:nvPr>
        </p:nvSpPr>
        <p:spPr>
          <a:xfrm>
            <a:off x="838200" y="1825625"/>
            <a:ext cx="5049253" cy="4351338"/>
          </a:xfrm>
        </p:spPr>
        <p:txBody>
          <a:bodyPr>
            <a:normAutofit fontScale="92500" lnSpcReduction="10000"/>
          </a:bodyPr>
          <a:lstStyle/>
          <a:p>
            <a:r>
              <a:rPr lang="en-US" dirty="0"/>
              <a:t>Why </a:t>
            </a:r>
            <a:r>
              <a:rPr lang="en-US" dirty="0" err="1"/>
              <a:t>mmWave</a:t>
            </a:r>
            <a:r>
              <a:rPr lang="en-US" dirty="0"/>
              <a:t> + IMU?</a:t>
            </a:r>
          </a:p>
          <a:p>
            <a:pPr lvl="1"/>
            <a:r>
              <a:rPr lang="en-US" dirty="0"/>
              <a:t>Environmental robustness: Operates reliably under adverse conditions, such as rain.</a:t>
            </a:r>
          </a:p>
          <a:p>
            <a:pPr lvl="1"/>
            <a:r>
              <a:rPr lang="en-US" dirty="0"/>
              <a:t>Doppler advantage: Directly measures radial velocity, reducing ambiguity in motion estimation.</a:t>
            </a:r>
          </a:p>
          <a:p>
            <a:pPr lvl="1"/>
            <a:r>
              <a:rPr lang="en-US" dirty="0"/>
              <a:t>Inertial support: IMU provides pose estimates complementing radar’s data.</a:t>
            </a:r>
          </a:p>
          <a:p>
            <a:pPr lvl="1"/>
            <a:r>
              <a:rPr lang="en-US" dirty="0"/>
              <a:t>Combined benefit:</a:t>
            </a:r>
          </a:p>
          <a:p>
            <a:pPr lvl="2"/>
            <a:r>
              <a:rPr lang="en-US" dirty="0"/>
              <a:t>Radar provides accurate translation.</a:t>
            </a:r>
          </a:p>
          <a:p>
            <a:pPr lvl="2"/>
            <a:r>
              <a:rPr lang="en-US" dirty="0"/>
              <a:t>IMU provides consistent rotation.</a:t>
            </a:r>
            <a:endParaRPr lang="en-DE" dirty="0"/>
          </a:p>
        </p:txBody>
      </p:sp>
      <p:sp>
        <p:nvSpPr>
          <p:cNvPr id="4" name="Date Placeholder 3">
            <a:extLst>
              <a:ext uri="{FF2B5EF4-FFF2-40B4-BE49-F238E27FC236}">
                <a16:creationId xmlns:a16="http://schemas.microsoft.com/office/drawing/2014/main" id="{21C68EAF-498F-0942-D7E5-B5EE1F022D63}"/>
              </a:ext>
            </a:extLst>
          </p:cNvPr>
          <p:cNvSpPr>
            <a:spLocks noGrp="1"/>
          </p:cNvSpPr>
          <p:nvPr>
            <p:ph type="dt" sz="half" idx="10"/>
          </p:nvPr>
        </p:nvSpPr>
        <p:spPr/>
        <p:txBody>
          <a:bodyPr/>
          <a:lstStyle/>
          <a:p>
            <a:fld id="{A1C05BD4-2C79-44CD-A0E1-078BD8157287}" type="datetime8">
              <a:rPr lang="en-DE" smtClean="0"/>
              <a:t>17/10/2025 21:38</a:t>
            </a:fld>
            <a:endParaRPr lang="en-DE"/>
          </a:p>
        </p:txBody>
      </p:sp>
      <p:sp>
        <p:nvSpPr>
          <p:cNvPr id="5" name="Footer Placeholder 4">
            <a:extLst>
              <a:ext uri="{FF2B5EF4-FFF2-40B4-BE49-F238E27FC236}">
                <a16:creationId xmlns:a16="http://schemas.microsoft.com/office/drawing/2014/main" id="{AD6FCA03-5E36-7E24-8FAD-CFBAF42F5897}"/>
              </a:ext>
            </a:extLst>
          </p:cNvPr>
          <p:cNvSpPr>
            <a:spLocks noGrp="1"/>
          </p:cNvSpPr>
          <p:nvPr>
            <p:ph type="ftr" sz="quarter" idx="11"/>
          </p:nvPr>
        </p:nvSpPr>
        <p:spPr/>
        <p:txBody>
          <a:bodyPr/>
          <a:lstStyle/>
          <a:p>
            <a:r>
              <a:rPr lang="en-US"/>
              <a:t>Luis Fernando Rodriguez Gutierrez FH Dortmund, 2025, Master ESE </a:t>
            </a:r>
            <a:endParaRPr lang="en-DE"/>
          </a:p>
        </p:txBody>
      </p:sp>
      <p:sp>
        <p:nvSpPr>
          <p:cNvPr id="6" name="Slide Number Placeholder 5">
            <a:extLst>
              <a:ext uri="{FF2B5EF4-FFF2-40B4-BE49-F238E27FC236}">
                <a16:creationId xmlns:a16="http://schemas.microsoft.com/office/drawing/2014/main" id="{0EB241D7-3E16-A353-DBBC-3BDF5152973C}"/>
              </a:ext>
            </a:extLst>
          </p:cNvPr>
          <p:cNvSpPr>
            <a:spLocks noGrp="1"/>
          </p:cNvSpPr>
          <p:nvPr>
            <p:ph type="sldNum" sz="quarter" idx="12"/>
          </p:nvPr>
        </p:nvSpPr>
        <p:spPr/>
        <p:txBody>
          <a:bodyPr/>
          <a:lstStyle/>
          <a:p>
            <a:fld id="{6CE1915F-4CAA-4F34-89B9-9770C07DF540}" type="slidenum">
              <a:rPr lang="en-DE" smtClean="0"/>
              <a:t>10</a:t>
            </a:fld>
            <a:endParaRPr lang="en-DE"/>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1578213-EDB8-88DC-3630-BD2B8693249E}"/>
                  </a:ext>
                </a:extLst>
              </p:cNvPr>
              <p:cNvSpPr txBox="1"/>
              <p:nvPr/>
            </p:nvSpPr>
            <p:spPr>
              <a:xfrm>
                <a:off x="7863362" y="2470422"/>
                <a:ext cx="1000466" cy="82041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DE" i="1" smtClean="0">
                                  <a:latin typeface="Cambria Math" panose="02040503050406030204" pitchFamily="18" charset="0"/>
                                </a:rPr>
                              </m:ctrlPr>
                            </m:dPr>
                            <m:e>
                              <m:m>
                                <m:mPr>
                                  <m:mcs>
                                    <m:mc>
                                      <m:mcPr>
                                        <m:count m:val="1"/>
                                        <m:mcJc m:val="center"/>
                                      </m:mcPr>
                                    </m:mc>
                                  </m:mcs>
                                  <m:ctrlPr>
                                    <a:rPr lang="en-DE" i="1" smtClean="0">
                                      <a:latin typeface="Cambria Math" panose="02040503050406030204" pitchFamily="18" charset="0"/>
                                    </a:rPr>
                                  </m:ctrlPr>
                                </m:mPr>
                                <m:mr>
                                  <m:e>
                                    <m:sSub>
                                      <m:sSubPr>
                                        <m:ctrlPr>
                                          <a:rPr lang="en-US" b="1" i="1" smtClean="0">
                                            <a:latin typeface="Cambria Math" panose="02040503050406030204" pitchFamily="18" charset="0"/>
                                          </a:rPr>
                                        </m:ctrlPr>
                                      </m:sSubPr>
                                      <m:e>
                                        <m:r>
                                          <m:rPr>
                                            <m:brk m:alnAt="7"/>
                                          </m:rPr>
                                          <a:rPr lang="en-US" b="1" i="1" smtClean="0">
                                            <a:latin typeface="Cambria Math" panose="02040503050406030204" pitchFamily="18" charset="0"/>
                                          </a:rPr>
                                          <m:t>𝑽</m:t>
                                        </m:r>
                                      </m:e>
                                      <m:sub>
                                        <m:r>
                                          <m:rPr>
                                            <m:brk m:alnAt="7"/>
                                          </m:rPr>
                                          <a:rPr lang="en-US" b="1" i="1" smtClean="0">
                                            <a:latin typeface="Cambria Math" panose="02040503050406030204" pitchFamily="18" charset="0"/>
                                          </a:rPr>
                                          <m:t>𝒙</m:t>
                                        </m:r>
                                      </m:sub>
                                    </m:sSub>
                                  </m:e>
                                </m:mr>
                                <m:mr>
                                  <m:e>
                                    <m:sSub>
                                      <m:sSubPr>
                                        <m:ctrlPr>
                                          <a:rPr lang="en-US" b="1" i="1" smtClean="0">
                                            <a:latin typeface="Cambria Math" panose="02040503050406030204" pitchFamily="18" charset="0"/>
                                          </a:rPr>
                                        </m:ctrlPr>
                                      </m:sSubPr>
                                      <m:e>
                                        <m:r>
                                          <a:rPr lang="en-US" b="1" i="1" smtClean="0">
                                            <a:latin typeface="Cambria Math" panose="02040503050406030204" pitchFamily="18" charset="0"/>
                                          </a:rPr>
                                          <m:t>𝑽</m:t>
                                        </m:r>
                                      </m:e>
                                      <m:sub>
                                        <m:r>
                                          <a:rPr lang="en-US" b="1" i="1" smtClean="0">
                                            <a:latin typeface="Cambria Math" panose="02040503050406030204" pitchFamily="18" charset="0"/>
                                          </a:rPr>
                                          <m:t>𝒚</m:t>
                                        </m:r>
                                      </m:sub>
                                    </m:sSub>
                                  </m:e>
                                </m:mr>
                                <m:mr>
                                  <m:e>
                                    <m:r>
                                      <a:rPr lang="en-DE" i="1" smtClean="0">
                                        <a:latin typeface="Cambria Math" panose="02040503050406030204" pitchFamily="18" charset="0"/>
                                        <a:ea typeface="Cambria Math" panose="02040503050406030204" pitchFamily="18" charset="0"/>
                                      </a:rPr>
                                      <m:t>𝜑</m:t>
                                    </m:r>
                                  </m:e>
                                </m:mr>
                              </m:m>
                            </m:e>
                          </m:d>
                        </m:e>
                        <m:sub>
                          <m:r>
                            <a:rPr lang="en-US" b="0" i="1" smtClean="0">
                              <a:latin typeface="Cambria Math" panose="02040503050406030204" pitchFamily="18" charset="0"/>
                            </a:rPr>
                            <m:t>𝑟𝑎𝑑𝑎𝑟</m:t>
                          </m:r>
                        </m:sub>
                      </m:sSub>
                    </m:oMath>
                  </m:oMathPara>
                </a14:m>
                <a:endParaRPr lang="en-DE" dirty="0"/>
              </a:p>
            </p:txBody>
          </p:sp>
        </mc:Choice>
        <mc:Fallback>
          <p:sp>
            <p:nvSpPr>
              <p:cNvPr id="9" name="TextBox 8">
                <a:extLst>
                  <a:ext uri="{FF2B5EF4-FFF2-40B4-BE49-F238E27FC236}">
                    <a16:creationId xmlns:a16="http://schemas.microsoft.com/office/drawing/2014/main" id="{71578213-EDB8-88DC-3630-BD2B8693249E}"/>
                  </a:ext>
                </a:extLst>
              </p:cNvPr>
              <p:cNvSpPr txBox="1">
                <a:spLocks noRot="1" noChangeAspect="1" noMove="1" noResize="1" noEditPoints="1" noAdjustHandles="1" noChangeArrowheads="1" noChangeShapeType="1" noTextEdit="1"/>
              </p:cNvSpPr>
              <p:nvPr/>
            </p:nvSpPr>
            <p:spPr>
              <a:xfrm>
                <a:off x="7863362" y="2470422"/>
                <a:ext cx="1000466" cy="820417"/>
              </a:xfrm>
              <a:prstGeom prst="rect">
                <a:avLst/>
              </a:prstGeom>
              <a:blipFill>
                <a:blip r:embed="rId2"/>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B48997E-C249-AAC6-ADA7-7F759083DDA8}"/>
                  </a:ext>
                </a:extLst>
              </p:cNvPr>
              <p:cNvSpPr txBox="1"/>
              <p:nvPr/>
            </p:nvSpPr>
            <p:spPr>
              <a:xfrm>
                <a:off x="9980491" y="2470422"/>
                <a:ext cx="779701" cy="82060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DE" i="1" smtClean="0">
                                  <a:latin typeface="Cambria Math" panose="02040503050406030204" pitchFamily="18" charset="0"/>
                                </a:rPr>
                              </m:ctrlPr>
                            </m:dPr>
                            <m:e>
                              <m:m>
                                <m:mPr>
                                  <m:mcs>
                                    <m:mc>
                                      <m:mcPr>
                                        <m:count m:val="1"/>
                                        <m:mcJc m:val="center"/>
                                      </m:mcPr>
                                    </m:mc>
                                  </m:mcs>
                                  <m:ctrlPr>
                                    <a:rPr lang="en-DE"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𝑉</m:t>
                                        </m:r>
                                      </m:e>
                                      <m:sub>
                                        <m:r>
                                          <m:rPr>
                                            <m:brk m:alnAt="7"/>
                                          </m:rPr>
                                          <a:rPr lang="en-US" b="0" i="1" smtClean="0">
                                            <a:latin typeface="Cambria Math" panose="02040503050406030204" pitchFamily="18" charset="0"/>
                                          </a:rPr>
                                          <m:t>𝑥</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𝑦</m:t>
                                        </m:r>
                                      </m:sub>
                                    </m:sSub>
                                  </m:e>
                                </m:mr>
                                <m:mr>
                                  <m:e>
                                    <m:r>
                                      <a:rPr lang="en-DE" b="1" i="1" smtClean="0">
                                        <a:latin typeface="Cambria Math" panose="02040503050406030204" pitchFamily="18" charset="0"/>
                                        <a:ea typeface="Cambria Math" panose="02040503050406030204" pitchFamily="18" charset="0"/>
                                      </a:rPr>
                                      <m:t>𝝋</m:t>
                                    </m:r>
                                  </m:e>
                                </m:mr>
                              </m:m>
                            </m:e>
                          </m:d>
                        </m:e>
                        <m:sub>
                          <m:r>
                            <a:rPr lang="en-US" b="0" i="1" smtClean="0">
                              <a:latin typeface="Cambria Math" panose="02040503050406030204" pitchFamily="18" charset="0"/>
                            </a:rPr>
                            <m:t>𝑖𝑚𝑢</m:t>
                          </m:r>
                        </m:sub>
                      </m:sSub>
                    </m:oMath>
                  </m:oMathPara>
                </a14:m>
                <a:endParaRPr lang="en-DE" dirty="0"/>
              </a:p>
            </p:txBody>
          </p:sp>
        </mc:Choice>
        <mc:Fallback>
          <p:sp>
            <p:nvSpPr>
              <p:cNvPr id="10" name="TextBox 9">
                <a:extLst>
                  <a:ext uri="{FF2B5EF4-FFF2-40B4-BE49-F238E27FC236}">
                    <a16:creationId xmlns:a16="http://schemas.microsoft.com/office/drawing/2014/main" id="{DB48997E-C249-AAC6-ADA7-7F759083DDA8}"/>
                  </a:ext>
                </a:extLst>
              </p:cNvPr>
              <p:cNvSpPr txBox="1">
                <a:spLocks noRot="1" noChangeAspect="1" noMove="1" noResize="1" noEditPoints="1" noAdjustHandles="1" noChangeArrowheads="1" noChangeShapeType="1" noTextEdit="1"/>
              </p:cNvSpPr>
              <p:nvPr/>
            </p:nvSpPr>
            <p:spPr>
              <a:xfrm>
                <a:off x="9980491" y="2470422"/>
                <a:ext cx="779701" cy="820609"/>
              </a:xfrm>
              <a:prstGeom prst="rect">
                <a:avLst/>
              </a:prstGeom>
              <a:blipFill>
                <a:blip r:embed="rId3"/>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CB56D04-16C6-DC3E-C9F6-E003720462D6}"/>
                  </a:ext>
                </a:extLst>
              </p:cNvPr>
              <p:cNvSpPr txBox="1"/>
              <p:nvPr/>
            </p:nvSpPr>
            <p:spPr>
              <a:xfrm>
                <a:off x="7492793" y="3550241"/>
                <a:ext cx="3389646" cy="88941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d>
                                <m:dPr>
                                  <m:begChr m:val="["/>
                                  <m:endChr m:val="]"/>
                                  <m:ctrlPr>
                                    <a:rPr lang="en-DE" i="1" smtClean="0">
                                      <a:latin typeface="Cambria Math" panose="02040503050406030204" pitchFamily="18" charset="0"/>
                                    </a:rPr>
                                  </m:ctrlPr>
                                </m:dPr>
                                <m:e>
                                  <m:m>
                                    <m:mPr>
                                      <m:mcs>
                                        <m:mc>
                                          <m:mcPr>
                                            <m:count m:val="1"/>
                                            <m:mcJc m:val="center"/>
                                          </m:mcPr>
                                        </m:mc>
                                      </m:mcs>
                                      <m:ctrlPr>
                                        <a:rPr lang="en-DE"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𝑉</m:t>
                                            </m:r>
                                          </m:e>
                                          <m:sub>
                                            <m:r>
                                              <m:rPr>
                                                <m:brk m:alnAt="7"/>
                                              </m:rPr>
                                              <a:rPr lang="en-US" b="0" i="1" smtClean="0">
                                                <a:latin typeface="Cambria Math" panose="02040503050406030204" pitchFamily="18" charset="0"/>
                                              </a:rPr>
                                              <m:t>𝑥</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𝑦</m:t>
                                            </m:r>
                                          </m:sub>
                                        </m:sSub>
                                      </m:e>
                                    </m:mr>
                                    <m:mr>
                                      <m:e>
                                        <m:r>
                                          <a:rPr lang="en-DE" i="1" smtClean="0">
                                            <a:latin typeface="Cambria Math" panose="02040503050406030204" pitchFamily="18" charset="0"/>
                                            <a:ea typeface="Cambria Math" panose="02040503050406030204" pitchFamily="18" charset="0"/>
                                          </a:rPr>
                                          <m:t>𝜑</m:t>
                                        </m:r>
                                      </m:e>
                                    </m:mr>
                                  </m:m>
                                </m:e>
                              </m:d>
                            </m:e>
                            <m:sub>
                              <m:r>
                                <a:rPr lang="en-US" b="0" i="1" smtClean="0">
                                  <a:latin typeface="Cambria Math" panose="02040503050406030204" pitchFamily="18" charset="0"/>
                                </a:rPr>
                                <m:t>𝑓𝑢𝑠𝑒𝑑</m:t>
                              </m:r>
                            </m:sub>
                          </m:sSub>
                          <m:r>
                            <a:rPr lang="en-US" b="0" i="1" smtClean="0">
                              <a:latin typeface="Cambria Math" panose="02040503050406030204" pitchFamily="18" charset="0"/>
                            </a:rPr>
                            <m:t>=</m:t>
                          </m:r>
                          <m:d>
                            <m:dPr>
                              <m:begChr m:val="["/>
                              <m:endChr m:val="]"/>
                              <m:ctrlPr>
                                <a:rPr lang="en-DE" i="1" smtClean="0">
                                  <a:latin typeface="Cambria Math" panose="02040503050406030204" pitchFamily="18" charset="0"/>
                                </a:rPr>
                              </m:ctrlPr>
                            </m:dPr>
                            <m:e>
                              <m:m>
                                <m:mPr>
                                  <m:mcs>
                                    <m:mc>
                                      <m:mcPr>
                                        <m:count m:val="1"/>
                                        <m:mcJc m:val="center"/>
                                      </m:mcPr>
                                    </m:mc>
                                  </m:mcs>
                                  <m:ctrlPr>
                                    <a:rPr lang="en-DE"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𝑉</m:t>
                                        </m:r>
                                      </m:e>
                                      <m:sub>
                                        <m:r>
                                          <m:rPr>
                                            <m:brk m:alnAt="7"/>
                                          </m:rPr>
                                          <a:rPr lang="en-US" b="0" i="1" smtClean="0">
                                            <a:latin typeface="Cambria Math" panose="02040503050406030204" pitchFamily="18" charset="0"/>
                                          </a:rPr>
                                          <m:t>𝑥</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𝑦</m:t>
                                        </m:r>
                                      </m:sub>
                                    </m:sSub>
                                  </m:e>
                                </m:mr>
                                <m:mr>
                                  <m:e>
                                    <m:r>
                                      <a:rPr lang="en-US" b="0" i="1" smtClean="0">
                                        <a:latin typeface="Cambria Math" panose="02040503050406030204" pitchFamily="18" charset="0"/>
                                      </a:rPr>
                                      <m:t>0</m:t>
                                    </m:r>
                                  </m:e>
                                </m:mr>
                              </m:m>
                            </m:e>
                          </m:d>
                        </m:e>
                        <m:sub>
                          <m:r>
                            <a:rPr lang="en-US" b="0" i="1" smtClean="0">
                              <a:latin typeface="Cambria Math" panose="02040503050406030204" pitchFamily="18" charset="0"/>
                            </a:rPr>
                            <m:t>𝑟𝑎𝑑𝑎𝑟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DE" i="1" smtClean="0">
                                  <a:latin typeface="Cambria Math" panose="02040503050406030204" pitchFamily="18" charset="0"/>
                                </a:rPr>
                              </m:ctrlPr>
                            </m:dPr>
                            <m:e>
                              <m:m>
                                <m:mPr>
                                  <m:mcs>
                                    <m:mc>
                                      <m:mcPr>
                                        <m:count m:val="1"/>
                                        <m:mcJc m:val="center"/>
                                      </m:mcPr>
                                    </m:mc>
                                  </m:mcs>
                                  <m:ctrlPr>
                                    <a:rPr lang="en-DE" i="1" smtClean="0">
                                      <a:latin typeface="Cambria Math" panose="02040503050406030204" pitchFamily="18" charset="0"/>
                                    </a:rPr>
                                  </m:ctrlPr>
                                </m:mP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r>
                                  <m:e>
                                    <m:r>
                                      <a:rPr lang="en-DE" i="1" smtClean="0">
                                        <a:latin typeface="Cambria Math" panose="02040503050406030204" pitchFamily="18" charset="0"/>
                                        <a:ea typeface="Cambria Math" panose="02040503050406030204" pitchFamily="18" charset="0"/>
                                      </a:rPr>
                                      <m:t>𝜑</m:t>
                                    </m:r>
                                  </m:e>
                                </m:mr>
                              </m:m>
                            </m:e>
                          </m:d>
                        </m:e>
                        <m:sub>
                          <m:r>
                            <a:rPr lang="en-US" b="0" i="1" smtClean="0">
                              <a:latin typeface="Cambria Math" panose="02040503050406030204" pitchFamily="18" charset="0"/>
                            </a:rPr>
                            <m:t>𝑖𝑚𝑢</m:t>
                          </m:r>
                        </m:sub>
                      </m:sSub>
                    </m:oMath>
                  </m:oMathPara>
                </a14:m>
                <a:endParaRPr lang="en-DE" dirty="0"/>
              </a:p>
            </p:txBody>
          </p:sp>
        </mc:Choice>
        <mc:Fallback>
          <p:sp>
            <p:nvSpPr>
              <p:cNvPr id="11" name="TextBox 10">
                <a:extLst>
                  <a:ext uri="{FF2B5EF4-FFF2-40B4-BE49-F238E27FC236}">
                    <a16:creationId xmlns:a16="http://schemas.microsoft.com/office/drawing/2014/main" id="{7CB56D04-16C6-DC3E-C9F6-E003720462D6}"/>
                  </a:ext>
                </a:extLst>
              </p:cNvPr>
              <p:cNvSpPr txBox="1">
                <a:spLocks noRot="1" noChangeAspect="1" noMove="1" noResize="1" noEditPoints="1" noAdjustHandles="1" noChangeArrowheads="1" noChangeShapeType="1" noTextEdit="1"/>
              </p:cNvSpPr>
              <p:nvPr/>
            </p:nvSpPr>
            <p:spPr>
              <a:xfrm>
                <a:off x="7492793" y="3550241"/>
                <a:ext cx="3389646" cy="889411"/>
              </a:xfrm>
              <a:prstGeom prst="rect">
                <a:avLst/>
              </a:prstGeom>
              <a:blipFill>
                <a:blip r:embed="rId4"/>
                <a:stretch>
                  <a:fillRect/>
                </a:stretch>
              </a:blipFill>
            </p:spPr>
            <p:txBody>
              <a:bodyPr/>
              <a:lstStyle/>
              <a:p>
                <a:r>
                  <a:rPr lang="en-DE">
                    <a:noFill/>
                  </a:rPr>
                  <a:t> </a:t>
                </a:r>
              </a:p>
            </p:txBody>
          </p:sp>
        </mc:Fallback>
      </mc:AlternateContent>
      <p:sp>
        <p:nvSpPr>
          <p:cNvPr id="13" name="TextBox 12">
            <a:extLst>
              <a:ext uri="{FF2B5EF4-FFF2-40B4-BE49-F238E27FC236}">
                <a16:creationId xmlns:a16="http://schemas.microsoft.com/office/drawing/2014/main" id="{7A166302-B53C-D27A-3E9A-B6C7405145B1}"/>
              </a:ext>
            </a:extLst>
          </p:cNvPr>
          <p:cNvSpPr txBox="1"/>
          <p:nvPr/>
        </p:nvSpPr>
        <p:spPr>
          <a:xfrm>
            <a:off x="9009707" y="2673114"/>
            <a:ext cx="779701" cy="369332"/>
          </a:xfrm>
          <a:prstGeom prst="rect">
            <a:avLst/>
          </a:prstGeom>
          <a:noFill/>
        </p:spPr>
        <p:txBody>
          <a:bodyPr wrap="square" rtlCol="0">
            <a:spAutoFit/>
          </a:bodyPr>
          <a:lstStyle/>
          <a:p>
            <a:r>
              <a:rPr lang="en-US" dirty="0"/>
              <a:t>and</a:t>
            </a:r>
            <a:endParaRPr lang="en-DE" dirty="0"/>
          </a:p>
        </p:txBody>
      </p:sp>
    </p:spTree>
    <p:extLst>
      <p:ext uri="{BB962C8B-B14F-4D97-AF65-F5344CB8AC3E}">
        <p14:creationId xmlns:p14="http://schemas.microsoft.com/office/powerpoint/2010/main" val="3216842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96F2F-D554-3685-4324-045E59E48123}"/>
              </a:ext>
            </a:extLst>
          </p:cNvPr>
          <p:cNvSpPr>
            <a:spLocks noGrp="1"/>
          </p:cNvSpPr>
          <p:nvPr>
            <p:ph type="title"/>
          </p:nvPr>
        </p:nvSpPr>
        <p:spPr/>
        <p:txBody>
          <a:bodyPr/>
          <a:lstStyle/>
          <a:p>
            <a:r>
              <a:rPr lang="en-US" noProof="0" dirty="0"/>
              <a:t>Problem definition</a:t>
            </a:r>
            <a:endParaRPr lang="en-DE" dirty="0"/>
          </a:p>
        </p:txBody>
      </p:sp>
      <p:pic>
        <p:nvPicPr>
          <p:cNvPr id="8" name="Content Placeholder 7" descr="A graph with numbers and a line&#10;&#10;AI-generated content may be incorrect.">
            <a:extLst>
              <a:ext uri="{FF2B5EF4-FFF2-40B4-BE49-F238E27FC236}">
                <a16:creationId xmlns:a16="http://schemas.microsoft.com/office/drawing/2014/main" id="{040A94F2-A659-3FB0-1136-E0750CA6EA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1400" y="1690688"/>
            <a:ext cx="4351338" cy="4351338"/>
          </a:xfrm>
        </p:spPr>
      </p:pic>
      <p:sp>
        <p:nvSpPr>
          <p:cNvPr id="4" name="Date Placeholder 3">
            <a:extLst>
              <a:ext uri="{FF2B5EF4-FFF2-40B4-BE49-F238E27FC236}">
                <a16:creationId xmlns:a16="http://schemas.microsoft.com/office/drawing/2014/main" id="{9148F15D-4FCB-B38B-1F25-CE66412F6896}"/>
              </a:ext>
            </a:extLst>
          </p:cNvPr>
          <p:cNvSpPr>
            <a:spLocks noGrp="1"/>
          </p:cNvSpPr>
          <p:nvPr>
            <p:ph type="dt" sz="half" idx="10"/>
          </p:nvPr>
        </p:nvSpPr>
        <p:spPr/>
        <p:txBody>
          <a:bodyPr/>
          <a:lstStyle/>
          <a:p>
            <a:fld id="{A1C05BD4-2C79-44CD-A0E1-078BD8157287}" type="datetime8">
              <a:rPr lang="en-DE" smtClean="0"/>
              <a:t>17/10/2025 21:15</a:t>
            </a:fld>
            <a:endParaRPr lang="en-DE"/>
          </a:p>
        </p:txBody>
      </p:sp>
      <p:sp>
        <p:nvSpPr>
          <p:cNvPr id="5" name="Footer Placeholder 4">
            <a:extLst>
              <a:ext uri="{FF2B5EF4-FFF2-40B4-BE49-F238E27FC236}">
                <a16:creationId xmlns:a16="http://schemas.microsoft.com/office/drawing/2014/main" id="{5BA62234-D4FE-1DFC-3870-94E635A83BBD}"/>
              </a:ext>
            </a:extLst>
          </p:cNvPr>
          <p:cNvSpPr>
            <a:spLocks noGrp="1"/>
          </p:cNvSpPr>
          <p:nvPr>
            <p:ph type="ftr" sz="quarter" idx="11"/>
          </p:nvPr>
        </p:nvSpPr>
        <p:spPr/>
        <p:txBody>
          <a:bodyPr/>
          <a:lstStyle/>
          <a:p>
            <a:r>
              <a:rPr lang="en-US"/>
              <a:t>Luis Fernando Rodriguez Gutierrez FH Dortmund, 2025, Master ESE </a:t>
            </a:r>
            <a:endParaRPr lang="en-DE"/>
          </a:p>
        </p:txBody>
      </p:sp>
      <p:sp>
        <p:nvSpPr>
          <p:cNvPr id="6" name="Slide Number Placeholder 5">
            <a:extLst>
              <a:ext uri="{FF2B5EF4-FFF2-40B4-BE49-F238E27FC236}">
                <a16:creationId xmlns:a16="http://schemas.microsoft.com/office/drawing/2014/main" id="{EC48C03F-F0BC-D0E6-EDBE-4EB44EBD05B1}"/>
              </a:ext>
            </a:extLst>
          </p:cNvPr>
          <p:cNvSpPr>
            <a:spLocks noGrp="1"/>
          </p:cNvSpPr>
          <p:nvPr>
            <p:ph type="sldNum" sz="quarter" idx="12"/>
          </p:nvPr>
        </p:nvSpPr>
        <p:spPr/>
        <p:txBody>
          <a:bodyPr/>
          <a:lstStyle/>
          <a:p>
            <a:fld id="{6CE1915F-4CAA-4F34-89B9-9770C07DF540}" type="slidenum">
              <a:rPr lang="en-DE" smtClean="0"/>
              <a:t>11</a:t>
            </a:fld>
            <a:endParaRPr lang="en-DE"/>
          </a:p>
        </p:txBody>
      </p:sp>
    </p:spTree>
    <p:extLst>
      <p:ext uri="{BB962C8B-B14F-4D97-AF65-F5344CB8AC3E}">
        <p14:creationId xmlns:p14="http://schemas.microsoft.com/office/powerpoint/2010/main" val="3949700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DCF76-99A8-CB1D-C1B8-952EFD58EB2E}"/>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352E6763-9998-E16E-5BF9-4F33480D02FE}"/>
              </a:ext>
            </a:extLst>
          </p:cNvPr>
          <p:cNvSpPr>
            <a:spLocks noGrp="1"/>
          </p:cNvSpPr>
          <p:nvPr>
            <p:ph idx="1"/>
          </p:nvPr>
        </p:nvSpPr>
        <p:spPr/>
        <p:txBody>
          <a:bodyPr/>
          <a:lstStyle/>
          <a:p>
            <a:endParaRPr lang="en-DE"/>
          </a:p>
        </p:txBody>
      </p:sp>
      <p:sp>
        <p:nvSpPr>
          <p:cNvPr id="4" name="Date Placeholder 3">
            <a:extLst>
              <a:ext uri="{FF2B5EF4-FFF2-40B4-BE49-F238E27FC236}">
                <a16:creationId xmlns:a16="http://schemas.microsoft.com/office/drawing/2014/main" id="{ED1809BC-2899-4CEB-5C92-52E63A4971F7}"/>
              </a:ext>
            </a:extLst>
          </p:cNvPr>
          <p:cNvSpPr>
            <a:spLocks noGrp="1"/>
          </p:cNvSpPr>
          <p:nvPr>
            <p:ph type="dt" sz="half" idx="10"/>
          </p:nvPr>
        </p:nvSpPr>
        <p:spPr/>
        <p:txBody>
          <a:bodyPr/>
          <a:lstStyle/>
          <a:p>
            <a:fld id="{A1C05BD4-2C79-44CD-A0E1-078BD8157287}" type="datetime8">
              <a:rPr lang="en-DE" smtClean="0"/>
              <a:t>17/10/2025 20:41</a:t>
            </a:fld>
            <a:endParaRPr lang="en-DE"/>
          </a:p>
        </p:txBody>
      </p:sp>
      <p:sp>
        <p:nvSpPr>
          <p:cNvPr id="5" name="Footer Placeholder 4">
            <a:extLst>
              <a:ext uri="{FF2B5EF4-FFF2-40B4-BE49-F238E27FC236}">
                <a16:creationId xmlns:a16="http://schemas.microsoft.com/office/drawing/2014/main" id="{E9D05987-F56B-80BB-EC7E-7146C841D664}"/>
              </a:ext>
            </a:extLst>
          </p:cNvPr>
          <p:cNvSpPr>
            <a:spLocks noGrp="1"/>
          </p:cNvSpPr>
          <p:nvPr>
            <p:ph type="ftr" sz="quarter" idx="11"/>
          </p:nvPr>
        </p:nvSpPr>
        <p:spPr/>
        <p:txBody>
          <a:bodyPr/>
          <a:lstStyle/>
          <a:p>
            <a:r>
              <a:rPr lang="en-US"/>
              <a:t>Luis Fernando Rodriguez Gutierrez FH Dortmund, 2025, Master ESE </a:t>
            </a:r>
            <a:endParaRPr lang="en-DE"/>
          </a:p>
        </p:txBody>
      </p:sp>
      <p:sp>
        <p:nvSpPr>
          <p:cNvPr id="6" name="Slide Number Placeholder 5">
            <a:extLst>
              <a:ext uri="{FF2B5EF4-FFF2-40B4-BE49-F238E27FC236}">
                <a16:creationId xmlns:a16="http://schemas.microsoft.com/office/drawing/2014/main" id="{FE165D58-8423-5D1D-0629-2170E36DED8E}"/>
              </a:ext>
            </a:extLst>
          </p:cNvPr>
          <p:cNvSpPr>
            <a:spLocks noGrp="1"/>
          </p:cNvSpPr>
          <p:nvPr>
            <p:ph type="sldNum" sz="quarter" idx="12"/>
          </p:nvPr>
        </p:nvSpPr>
        <p:spPr/>
        <p:txBody>
          <a:bodyPr/>
          <a:lstStyle/>
          <a:p>
            <a:fld id="{6CE1915F-4CAA-4F34-89B9-9770C07DF540}" type="slidenum">
              <a:rPr lang="en-DE" smtClean="0"/>
              <a:t>12</a:t>
            </a:fld>
            <a:endParaRPr lang="en-DE"/>
          </a:p>
        </p:txBody>
      </p:sp>
    </p:spTree>
    <p:extLst>
      <p:ext uri="{BB962C8B-B14F-4D97-AF65-F5344CB8AC3E}">
        <p14:creationId xmlns:p14="http://schemas.microsoft.com/office/powerpoint/2010/main" val="739874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AEB49-D265-20C6-DF1A-3628AFCA4957}"/>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F15342E1-CED2-A91F-C26E-58AB3C6B1788}"/>
              </a:ext>
            </a:extLst>
          </p:cNvPr>
          <p:cNvSpPr>
            <a:spLocks noGrp="1"/>
          </p:cNvSpPr>
          <p:nvPr>
            <p:ph idx="1"/>
          </p:nvPr>
        </p:nvSpPr>
        <p:spPr/>
        <p:txBody>
          <a:bodyPr/>
          <a:lstStyle/>
          <a:p>
            <a:endParaRPr lang="en-DE"/>
          </a:p>
        </p:txBody>
      </p:sp>
      <p:sp>
        <p:nvSpPr>
          <p:cNvPr id="4" name="Date Placeholder 3">
            <a:extLst>
              <a:ext uri="{FF2B5EF4-FFF2-40B4-BE49-F238E27FC236}">
                <a16:creationId xmlns:a16="http://schemas.microsoft.com/office/drawing/2014/main" id="{B51B3FF8-1E03-FA58-804C-E3FCF9507C81}"/>
              </a:ext>
            </a:extLst>
          </p:cNvPr>
          <p:cNvSpPr>
            <a:spLocks noGrp="1"/>
          </p:cNvSpPr>
          <p:nvPr>
            <p:ph type="dt" sz="half" idx="10"/>
          </p:nvPr>
        </p:nvSpPr>
        <p:spPr/>
        <p:txBody>
          <a:bodyPr/>
          <a:lstStyle/>
          <a:p>
            <a:fld id="{A1C05BD4-2C79-44CD-A0E1-078BD8157287}" type="datetime8">
              <a:rPr lang="en-DE" smtClean="0"/>
              <a:t>17/10/2025 20:41</a:t>
            </a:fld>
            <a:endParaRPr lang="en-DE"/>
          </a:p>
        </p:txBody>
      </p:sp>
      <p:sp>
        <p:nvSpPr>
          <p:cNvPr id="5" name="Footer Placeholder 4">
            <a:extLst>
              <a:ext uri="{FF2B5EF4-FFF2-40B4-BE49-F238E27FC236}">
                <a16:creationId xmlns:a16="http://schemas.microsoft.com/office/drawing/2014/main" id="{6EC58688-2518-ABA2-27B2-18121016B5F1}"/>
              </a:ext>
            </a:extLst>
          </p:cNvPr>
          <p:cNvSpPr>
            <a:spLocks noGrp="1"/>
          </p:cNvSpPr>
          <p:nvPr>
            <p:ph type="ftr" sz="quarter" idx="11"/>
          </p:nvPr>
        </p:nvSpPr>
        <p:spPr/>
        <p:txBody>
          <a:bodyPr/>
          <a:lstStyle/>
          <a:p>
            <a:r>
              <a:rPr lang="en-US"/>
              <a:t>Luis Fernando Rodriguez Gutierrez FH Dortmund, 2025, Master ESE </a:t>
            </a:r>
            <a:endParaRPr lang="en-DE"/>
          </a:p>
        </p:txBody>
      </p:sp>
      <p:sp>
        <p:nvSpPr>
          <p:cNvPr id="6" name="Slide Number Placeholder 5">
            <a:extLst>
              <a:ext uri="{FF2B5EF4-FFF2-40B4-BE49-F238E27FC236}">
                <a16:creationId xmlns:a16="http://schemas.microsoft.com/office/drawing/2014/main" id="{AC068F95-DC80-6F8E-9E60-81CF2716B13C}"/>
              </a:ext>
            </a:extLst>
          </p:cNvPr>
          <p:cNvSpPr>
            <a:spLocks noGrp="1"/>
          </p:cNvSpPr>
          <p:nvPr>
            <p:ph type="sldNum" sz="quarter" idx="12"/>
          </p:nvPr>
        </p:nvSpPr>
        <p:spPr/>
        <p:txBody>
          <a:bodyPr/>
          <a:lstStyle/>
          <a:p>
            <a:fld id="{6CE1915F-4CAA-4F34-89B9-9770C07DF540}" type="slidenum">
              <a:rPr lang="en-DE" smtClean="0"/>
              <a:t>13</a:t>
            </a:fld>
            <a:endParaRPr lang="en-DE"/>
          </a:p>
        </p:txBody>
      </p:sp>
    </p:spTree>
    <p:extLst>
      <p:ext uri="{BB962C8B-B14F-4D97-AF65-F5344CB8AC3E}">
        <p14:creationId xmlns:p14="http://schemas.microsoft.com/office/powerpoint/2010/main" val="2824959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EC49F-0E01-7358-1D0D-CC659EB61971}"/>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2929713E-9204-34AE-776A-733D69694F28}"/>
              </a:ext>
            </a:extLst>
          </p:cNvPr>
          <p:cNvSpPr>
            <a:spLocks noGrp="1"/>
          </p:cNvSpPr>
          <p:nvPr>
            <p:ph idx="1"/>
          </p:nvPr>
        </p:nvSpPr>
        <p:spPr/>
        <p:txBody>
          <a:bodyPr/>
          <a:lstStyle/>
          <a:p>
            <a:endParaRPr lang="en-DE"/>
          </a:p>
        </p:txBody>
      </p:sp>
      <p:sp>
        <p:nvSpPr>
          <p:cNvPr id="4" name="Date Placeholder 3">
            <a:extLst>
              <a:ext uri="{FF2B5EF4-FFF2-40B4-BE49-F238E27FC236}">
                <a16:creationId xmlns:a16="http://schemas.microsoft.com/office/drawing/2014/main" id="{AC2CB988-F26F-B582-E632-EA3AA838125B}"/>
              </a:ext>
            </a:extLst>
          </p:cNvPr>
          <p:cNvSpPr>
            <a:spLocks noGrp="1"/>
          </p:cNvSpPr>
          <p:nvPr>
            <p:ph type="dt" sz="half" idx="10"/>
          </p:nvPr>
        </p:nvSpPr>
        <p:spPr/>
        <p:txBody>
          <a:bodyPr/>
          <a:lstStyle/>
          <a:p>
            <a:fld id="{A1C05BD4-2C79-44CD-A0E1-078BD8157287}" type="datetime8">
              <a:rPr lang="en-DE" smtClean="0"/>
              <a:t>17/10/2025 20:41</a:t>
            </a:fld>
            <a:endParaRPr lang="en-DE"/>
          </a:p>
        </p:txBody>
      </p:sp>
      <p:sp>
        <p:nvSpPr>
          <p:cNvPr id="5" name="Footer Placeholder 4">
            <a:extLst>
              <a:ext uri="{FF2B5EF4-FFF2-40B4-BE49-F238E27FC236}">
                <a16:creationId xmlns:a16="http://schemas.microsoft.com/office/drawing/2014/main" id="{DDAFEFD3-30DF-AB51-5534-4D550B450C15}"/>
              </a:ext>
            </a:extLst>
          </p:cNvPr>
          <p:cNvSpPr>
            <a:spLocks noGrp="1"/>
          </p:cNvSpPr>
          <p:nvPr>
            <p:ph type="ftr" sz="quarter" idx="11"/>
          </p:nvPr>
        </p:nvSpPr>
        <p:spPr/>
        <p:txBody>
          <a:bodyPr/>
          <a:lstStyle/>
          <a:p>
            <a:r>
              <a:rPr lang="en-US"/>
              <a:t>Luis Fernando Rodriguez Gutierrez FH Dortmund, 2025, Master ESE </a:t>
            </a:r>
            <a:endParaRPr lang="en-DE"/>
          </a:p>
        </p:txBody>
      </p:sp>
      <p:sp>
        <p:nvSpPr>
          <p:cNvPr id="6" name="Slide Number Placeholder 5">
            <a:extLst>
              <a:ext uri="{FF2B5EF4-FFF2-40B4-BE49-F238E27FC236}">
                <a16:creationId xmlns:a16="http://schemas.microsoft.com/office/drawing/2014/main" id="{7FD983D0-B191-4472-8B58-2C6E2AF959D4}"/>
              </a:ext>
            </a:extLst>
          </p:cNvPr>
          <p:cNvSpPr>
            <a:spLocks noGrp="1"/>
          </p:cNvSpPr>
          <p:nvPr>
            <p:ph type="sldNum" sz="quarter" idx="12"/>
          </p:nvPr>
        </p:nvSpPr>
        <p:spPr/>
        <p:txBody>
          <a:bodyPr/>
          <a:lstStyle/>
          <a:p>
            <a:fld id="{6CE1915F-4CAA-4F34-89B9-9770C07DF540}" type="slidenum">
              <a:rPr lang="en-DE" smtClean="0"/>
              <a:t>14</a:t>
            </a:fld>
            <a:endParaRPr lang="en-DE"/>
          </a:p>
        </p:txBody>
      </p:sp>
    </p:spTree>
    <p:extLst>
      <p:ext uri="{BB962C8B-B14F-4D97-AF65-F5344CB8AC3E}">
        <p14:creationId xmlns:p14="http://schemas.microsoft.com/office/powerpoint/2010/main" val="1127280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0B39D-678F-2C7F-1E0A-B3EE19FDEE08}"/>
              </a:ext>
            </a:extLst>
          </p:cNvPr>
          <p:cNvSpPr>
            <a:spLocks noGrp="1"/>
          </p:cNvSpPr>
          <p:nvPr>
            <p:ph type="title"/>
          </p:nvPr>
        </p:nvSpPr>
        <p:spPr/>
        <p:txBody>
          <a:bodyPr/>
          <a:lstStyle/>
          <a:p>
            <a:r>
              <a:rPr lang="en-US" dirty="0"/>
              <a:t>Project Overview</a:t>
            </a:r>
            <a:endParaRPr lang="en-DE" dirty="0"/>
          </a:p>
        </p:txBody>
      </p:sp>
      <p:sp>
        <p:nvSpPr>
          <p:cNvPr id="4" name="Footer Placeholder 3">
            <a:extLst>
              <a:ext uri="{FF2B5EF4-FFF2-40B4-BE49-F238E27FC236}">
                <a16:creationId xmlns:a16="http://schemas.microsoft.com/office/drawing/2014/main" id="{10D0F48A-8D3E-1889-35A1-2F500C3F28B1}"/>
              </a:ext>
            </a:extLst>
          </p:cNvPr>
          <p:cNvSpPr>
            <a:spLocks noGrp="1"/>
          </p:cNvSpPr>
          <p:nvPr>
            <p:ph type="ftr" sz="quarter" idx="11"/>
          </p:nvPr>
        </p:nvSpPr>
        <p:spPr/>
        <p:txBody>
          <a:bodyPr/>
          <a:lstStyle/>
          <a:p>
            <a:r>
              <a:rPr lang="en-US"/>
              <a:t>Luis Fernando Rodriguez Gutierrez FH Dortmund, 2025, Master ESE </a:t>
            </a:r>
            <a:endParaRPr lang="en-DE"/>
          </a:p>
        </p:txBody>
      </p:sp>
      <p:sp>
        <p:nvSpPr>
          <p:cNvPr id="5" name="Slide Number Placeholder 4">
            <a:extLst>
              <a:ext uri="{FF2B5EF4-FFF2-40B4-BE49-F238E27FC236}">
                <a16:creationId xmlns:a16="http://schemas.microsoft.com/office/drawing/2014/main" id="{468ED471-1BB4-3308-5CD8-E49F37AFBB17}"/>
              </a:ext>
            </a:extLst>
          </p:cNvPr>
          <p:cNvSpPr>
            <a:spLocks noGrp="1"/>
          </p:cNvSpPr>
          <p:nvPr>
            <p:ph type="sldNum" sz="quarter" idx="12"/>
          </p:nvPr>
        </p:nvSpPr>
        <p:spPr/>
        <p:txBody>
          <a:bodyPr/>
          <a:lstStyle/>
          <a:p>
            <a:fld id="{6CE1915F-4CAA-4F34-89B9-9770C07DF540}" type="slidenum">
              <a:rPr lang="en-DE" smtClean="0"/>
              <a:t>2</a:t>
            </a:fld>
            <a:endParaRPr lang="en-DE" dirty="0"/>
          </a:p>
        </p:txBody>
      </p:sp>
      <p:sp>
        <p:nvSpPr>
          <p:cNvPr id="6" name="Date Placeholder 5">
            <a:extLst>
              <a:ext uri="{FF2B5EF4-FFF2-40B4-BE49-F238E27FC236}">
                <a16:creationId xmlns:a16="http://schemas.microsoft.com/office/drawing/2014/main" id="{52EC318D-46AC-9AF2-7F25-6DC9B81AFFC0}"/>
              </a:ext>
            </a:extLst>
          </p:cNvPr>
          <p:cNvSpPr>
            <a:spLocks noGrp="1"/>
          </p:cNvSpPr>
          <p:nvPr>
            <p:ph type="dt" sz="half" idx="10"/>
          </p:nvPr>
        </p:nvSpPr>
        <p:spPr/>
        <p:txBody>
          <a:bodyPr/>
          <a:lstStyle/>
          <a:p>
            <a:fld id="{D7AF284D-B3ED-4B5D-88FC-338436CC40E9}" type="datetime8">
              <a:rPr lang="en-DE" smtClean="0"/>
              <a:t>17/10/2025 22:44</a:t>
            </a:fld>
            <a:endParaRPr lang="en-DE"/>
          </a:p>
        </p:txBody>
      </p:sp>
      <p:sp>
        <p:nvSpPr>
          <p:cNvPr id="11" name="TextBox 10">
            <a:extLst>
              <a:ext uri="{FF2B5EF4-FFF2-40B4-BE49-F238E27FC236}">
                <a16:creationId xmlns:a16="http://schemas.microsoft.com/office/drawing/2014/main" id="{F6132D0F-A7FB-AA86-0B9C-B152363F55E3}"/>
              </a:ext>
            </a:extLst>
          </p:cNvPr>
          <p:cNvSpPr txBox="1"/>
          <p:nvPr/>
        </p:nvSpPr>
        <p:spPr>
          <a:xfrm>
            <a:off x="6967728" y="1402211"/>
            <a:ext cx="4873752" cy="4893647"/>
          </a:xfrm>
          <a:prstGeom prst="rect">
            <a:avLst/>
          </a:prstGeom>
          <a:noFill/>
        </p:spPr>
        <p:txBody>
          <a:bodyPr wrap="square" rtlCol="0">
            <a:spAutoFit/>
          </a:bodyPr>
          <a:lstStyle/>
          <a:p>
            <a:r>
              <a:rPr lang="en-US" sz="2400" dirty="0"/>
              <a:t>This project investigates radar-based ego-motion estimations using </a:t>
            </a:r>
            <a:r>
              <a:rPr lang="en-US" sz="2400" dirty="0" err="1"/>
              <a:t>mmWave</a:t>
            </a:r>
            <a:r>
              <a:rPr lang="en-US" sz="2400" dirty="0"/>
              <a:t> sensors and inertial measurements units (IMU) as foundation for autonomous navigation and SLAM.</a:t>
            </a:r>
          </a:p>
          <a:p>
            <a:r>
              <a:rPr lang="en-US" sz="2400" dirty="0"/>
              <a:t>The focus is on deriving vehicle motion (translation and rotation) from sparse point clouds, enhanced by Doppler and IMU data. This while keeping compute and sensor cost practical for embedded use.</a:t>
            </a:r>
            <a:endParaRPr lang="en-DE" sz="2400" dirty="0"/>
          </a:p>
        </p:txBody>
      </p:sp>
      <p:pic>
        <p:nvPicPr>
          <p:cNvPr id="15" name="Picture 2">
            <a:extLst>
              <a:ext uri="{FF2B5EF4-FFF2-40B4-BE49-F238E27FC236}">
                <a16:creationId xmlns:a16="http://schemas.microsoft.com/office/drawing/2014/main" id="{C925541A-0AEB-F775-E25F-CFCE56332E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650" t="28570" r="32301"/>
          <a:stretch/>
        </p:blipFill>
        <p:spPr bwMode="auto">
          <a:xfrm>
            <a:off x="838200" y="1690688"/>
            <a:ext cx="4773911" cy="3837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185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3300A-CD40-5AD6-E1E5-F5DB27B2420D}"/>
              </a:ext>
            </a:extLst>
          </p:cNvPr>
          <p:cNvSpPr>
            <a:spLocks noGrp="1"/>
          </p:cNvSpPr>
          <p:nvPr>
            <p:ph type="title"/>
          </p:nvPr>
        </p:nvSpPr>
        <p:spPr/>
        <p:txBody>
          <a:bodyPr/>
          <a:lstStyle/>
          <a:p>
            <a:r>
              <a:rPr lang="en-US" dirty="0"/>
              <a:t>Hardware Setup</a:t>
            </a:r>
            <a:endParaRPr lang="en-DE" dirty="0"/>
          </a:p>
        </p:txBody>
      </p:sp>
      <p:sp>
        <p:nvSpPr>
          <p:cNvPr id="4" name="Date Placeholder 3">
            <a:extLst>
              <a:ext uri="{FF2B5EF4-FFF2-40B4-BE49-F238E27FC236}">
                <a16:creationId xmlns:a16="http://schemas.microsoft.com/office/drawing/2014/main" id="{B1CDE323-2EB6-2D9E-1FAD-DD9196352982}"/>
              </a:ext>
            </a:extLst>
          </p:cNvPr>
          <p:cNvSpPr>
            <a:spLocks noGrp="1"/>
          </p:cNvSpPr>
          <p:nvPr>
            <p:ph type="dt" sz="half" idx="10"/>
          </p:nvPr>
        </p:nvSpPr>
        <p:spPr/>
        <p:txBody>
          <a:bodyPr/>
          <a:lstStyle/>
          <a:p>
            <a:fld id="{A1C05BD4-2C79-44CD-A0E1-078BD8157287}" type="datetime8">
              <a:rPr lang="en-DE" smtClean="0"/>
              <a:t>17/10/2025 22:52</a:t>
            </a:fld>
            <a:endParaRPr lang="en-DE"/>
          </a:p>
        </p:txBody>
      </p:sp>
      <p:sp>
        <p:nvSpPr>
          <p:cNvPr id="5" name="Footer Placeholder 4">
            <a:extLst>
              <a:ext uri="{FF2B5EF4-FFF2-40B4-BE49-F238E27FC236}">
                <a16:creationId xmlns:a16="http://schemas.microsoft.com/office/drawing/2014/main" id="{75072BED-260E-DFB6-4E23-C49378297674}"/>
              </a:ext>
            </a:extLst>
          </p:cNvPr>
          <p:cNvSpPr>
            <a:spLocks noGrp="1"/>
          </p:cNvSpPr>
          <p:nvPr>
            <p:ph type="ftr" sz="quarter" idx="11"/>
          </p:nvPr>
        </p:nvSpPr>
        <p:spPr/>
        <p:txBody>
          <a:bodyPr/>
          <a:lstStyle/>
          <a:p>
            <a:r>
              <a:rPr lang="en-US"/>
              <a:t>Luis Fernando Rodriguez Gutierrez FH Dortmund, 2025, Master ESE </a:t>
            </a:r>
            <a:endParaRPr lang="en-DE"/>
          </a:p>
        </p:txBody>
      </p:sp>
      <p:sp>
        <p:nvSpPr>
          <p:cNvPr id="6" name="Slide Number Placeholder 5">
            <a:extLst>
              <a:ext uri="{FF2B5EF4-FFF2-40B4-BE49-F238E27FC236}">
                <a16:creationId xmlns:a16="http://schemas.microsoft.com/office/drawing/2014/main" id="{01BD6FF4-73BA-2503-952B-EF0814EBE0C7}"/>
              </a:ext>
            </a:extLst>
          </p:cNvPr>
          <p:cNvSpPr>
            <a:spLocks noGrp="1"/>
          </p:cNvSpPr>
          <p:nvPr>
            <p:ph type="sldNum" sz="quarter" idx="12"/>
          </p:nvPr>
        </p:nvSpPr>
        <p:spPr/>
        <p:txBody>
          <a:bodyPr/>
          <a:lstStyle/>
          <a:p>
            <a:fld id="{6CE1915F-4CAA-4F34-89B9-9770C07DF540}" type="slidenum">
              <a:rPr lang="en-DE" smtClean="0"/>
              <a:t>3</a:t>
            </a:fld>
            <a:endParaRPr lang="en-DE"/>
          </a:p>
        </p:txBody>
      </p:sp>
      <p:sp>
        <p:nvSpPr>
          <p:cNvPr id="9" name="TextBox 8">
            <a:extLst>
              <a:ext uri="{FF2B5EF4-FFF2-40B4-BE49-F238E27FC236}">
                <a16:creationId xmlns:a16="http://schemas.microsoft.com/office/drawing/2014/main" id="{D5FDE691-49F2-35BA-3AFC-0D577EB95A7F}"/>
              </a:ext>
            </a:extLst>
          </p:cNvPr>
          <p:cNvSpPr txBox="1"/>
          <p:nvPr/>
        </p:nvSpPr>
        <p:spPr>
          <a:xfrm>
            <a:off x="4360031" y="4558508"/>
            <a:ext cx="4114800" cy="1477328"/>
          </a:xfrm>
          <a:prstGeom prst="rect">
            <a:avLst/>
          </a:prstGeom>
          <a:noFill/>
        </p:spPr>
        <p:txBody>
          <a:bodyPr wrap="square" rtlCol="0">
            <a:spAutoFit/>
          </a:bodyPr>
          <a:lstStyle/>
          <a:p>
            <a:r>
              <a:rPr lang="en-US" noProof="0" dirty="0" err="1"/>
              <a:t>Ninebot</a:t>
            </a:r>
            <a:r>
              <a:rPr lang="en-US" noProof="0" dirty="0"/>
              <a:t> </a:t>
            </a:r>
            <a:r>
              <a:rPr lang="en-US" noProof="0" dirty="0" err="1"/>
              <a:t>Gokart</a:t>
            </a:r>
            <a:r>
              <a:rPr lang="en-US" noProof="0" dirty="0"/>
              <a:t> PRO</a:t>
            </a:r>
            <a:endParaRPr lang="en-US" dirty="0"/>
          </a:p>
          <a:p>
            <a:pPr marL="285750" indent="-285750">
              <a:buFont typeface="Arial" panose="020B0604020202020204" pitchFamily="34" charset="0"/>
              <a:buChar char="•"/>
            </a:pPr>
            <a:r>
              <a:rPr lang="en-US" dirty="0"/>
              <a:t>Max. Speed: 40 km/h.</a:t>
            </a:r>
          </a:p>
          <a:p>
            <a:pPr marL="285750" indent="-285750">
              <a:buFont typeface="Arial" panose="020B0604020202020204" pitchFamily="34" charset="0"/>
              <a:buChar char="•"/>
            </a:pPr>
            <a:r>
              <a:rPr lang="en-US" dirty="0"/>
              <a:t>Max Distance: 25 km.</a:t>
            </a:r>
          </a:p>
          <a:p>
            <a:pPr marL="285750" indent="-285750">
              <a:buFont typeface="Arial" panose="020B0604020202020204" pitchFamily="34" charset="0"/>
              <a:buChar char="•"/>
            </a:pPr>
            <a:r>
              <a:rPr lang="en-US" dirty="0"/>
              <a:t>Max Acceleration: 1,02 G.</a:t>
            </a:r>
          </a:p>
          <a:p>
            <a:pPr marL="285750" indent="-285750">
              <a:buFont typeface="Arial" panose="020B0604020202020204" pitchFamily="34" charset="0"/>
              <a:buChar char="•"/>
            </a:pPr>
            <a:r>
              <a:rPr lang="en-US" dirty="0"/>
              <a:t>Drift-Assistance System.</a:t>
            </a:r>
          </a:p>
        </p:txBody>
      </p:sp>
      <p:pic>
        <p:nvPicPr>
          <p:cNvPr id="14" name="Picture 13" descr="A go kart in a room&#10;&#10;AI-generated content may be incorrect.">
            <a:extLst>
              <a:ext uri="{FF2B5EF4-FFF2-40B4-BE49-F238E27FC236}">
                <a16:creationId xmlns:a16="http://schemas.microsoft.com/office/drawing/2014/main" id="{7ED9F045-EE84-DA98-43B7-C1BF5D3AE289}"/>
              </a:ext>
            </a:extLst>
          </p:cNvPr>
          <p:cNvPicPr>
            <a:picLocks noChangeAspect="1"/>
          </p:cNvPicPr>
          <p:nvPr/>
        </p:nvPicPr>
        <p:blipFill>
          <a:blip r:embed="rId2">
            <a:extLst>
              <a:ext uri="{28A0092B-C50C-407E-A947-70E740481C1C}">
                <a14:useLocalDpi xmlns:a14="http://schemas.microsoft.com/office/drawing/2010/main" val="0"/>
              </a:ext>
            </a:extLst>
          </a:blip>
          <a:srcRect l="14248" r="21501"/>
          <a:stretch>
            <a:fillRect/>
          </a:stretch>
        </p:blipFill>
        <p:spPr>
          <a:xfrm>
            <a:off x="1004423" y="1661604"/>
            <a:ext cx="3782406" cy="2718372"/>
          </a:xfrm>
          <a:prstGeom prst="rect">
            <a:avLst/>
          </a:prstGeom>
        </p:spPr>
      </p:pic>
      <p:pic>
        <p:nvPicPr>
          <p:cNvPr id="16" name="Picture 15" descr="A go kart on the floor&#10;&#10;AI-generated content may be incorrect.">
            <a:extLst>
              <a:ext uri="{FF2B5EF4-FFF2-40B4-BE49-F238E27FC236}">
                <a16:creationId xmlns:a16="http://schemas.microsoft.com/office/drawing/2014/main" id="{B8E24DFC-456C-B704-F290-8DF93C742563}"/>
              </a:ext>
            </a:extLst>
          </p:cNvPr>
          <p:cNvPicPr>
            <a:picLocks noChangeAspect="1"/>
          </p:cNvPicPr>
          <p:nvPr/>
        </p:nvPicPr>
        <p:blipFill>
          <a:blip r:embed="rId3">
            <a:extLst>
              <a:ext uri="{28A0092B-C50C-407E-A947-70E740481C1C}">
                <a14:useLocalDpi xmlns:a14="http://schemas.microsoft.com/office/drawing/2010/main" val="0"/>
              </a:ext>
            </a:extLst>
          </a:blip>
          <a:srcRect l="15000" r="27474"/>
          <a:stretch>
            <a:fillRect/>
          </a:stretch>
        </p:blipFill>
        <p:spPr>
          <a:xfrm>
            <a:off x="7652291" y="1661605"/>
            <a:ext cx="3386497" cy="2718372"/>
          </a:xfrm>
          <a:prstGeom prst="rect">
            <a:avLst/>
          </a:prstGeom>
        </p:spPr>
      </p:pic>
    </p:spTree>
    <p:extLst>
      <p:ext uri="{BB962C8B-B14F-4D97-AF65-F5344CB8AC3E}">
        <p14:creationId xmlns:p14="http://schemas.microsoft.com/office/powerpoint/2010/main" val="2476814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DF62B-653F-5BD0-C27B-873F2B5FFDC1}"/>
              </a:ext>
            </a:extLst>
          </p:cNvPr>
          <p:cNvSpPr>
            <a:spLocks noGrp="1"/>
          </p:cNvSpPr>
          <p:nvPr>
            <p:ph type="title"/>
          </p:nvPr>
        </p:nvSpPr>
        <p:spPr/>
        <p:txBody>
          <a:bodyPr/>
          <a:lstStyle/>
          <a:p>
            <a:r>
              <a:rPr lang="en-US" dirty="0"/>
              <a:t>Hardware Setup</a:t>
            </a:r>
            <a:endParaRPr lang="en-DE" dirty="0"/>
          </a:p>
        </p:txBody>
      </p:sp>
      <p:sp>
        <p:nvSpPr>
          <p:cNvPr id="3" name="Content Placeholder 2">
            <a:extLst>
              <a:ext uri="{FF2B5EF4-FFF2-40B4-BE49-F238E27FC236}">
                <a16:creationId xmlns:a16="http://schemas.microsoft.com/office/drawing/2014/main" id="{99733B2D-8841-6E53-7AA4-1E42FF68554D}"/>
              </a:ext>
            </a:extLst>
          </p:cNvPr>
          <p:cNvSpPr>
            <a:spLocks noGrp="1"/>
          </p:cNvSpPr>
          <p:nvPr>
            <p:ph idx="1"/>
          </p:nvPr>
        </p:nvSpPr>
        <p:spPr>
          <a:xfrm>
            <a:off x="5943600" y="1990535"/>
            <a:ext cx="5410200" cy="3739896"/>
          </a:xfrm>
        </p:spPr>
        <p:txBody>
          <a:bodyPr/>
          <a:lstStyle/>
          <a:p>
            <a:pPr marL="0" indent="0">
              <a:buNone/>
            </a:pPr>
            <a:r>
              <a:rPr lang="en-US" dirty="0"/>
              <a:t>Sensors used for the project:</a:t>
            </a:r>
          </a:p>
          <a:p>
            <a:pPr marL="514350" indent="-514350">
              <a:buFont typeface="+mj-lt"/>
              <a:buAutoNum type="arabicPeriod"/>
            </a:pPr>
            <a:r>
              <a:rPr lang="en-US" i="1" dirty="0"/>
              <a:t>MTi-710</a:t>
            </a:r>
            <a:r>
              <a:rPr lang="en-US" dirty="0"/>
              <a:t>, Inertial Measurement Unit.</a:t>
            </a:r>
          </a:p>
          <a:p>
            <a:pPr marL="514350" indent="-514350">
              <a:buFont typeface="+mj-lt"/>
              <a:buAutoNum type="arabicPeriod"/>
            </a:pPr>
            <a:r>
              <a:rPr lang="en-US" i="1" dirty="0"/>
              <a:t>IWR6843AOP</a:t>
            </a:r>
            <a:r>
              <a:rPr lang="en-US" dirty="0"/>
              <a:t>, </a:t>
            </a:r>
            <a:r>
              <a:rPr lang="en-US" dirty="0" err="1"/>
              <a:t>mmWave</a:t>
            </a:r>
            <a:r>
              <a:rPr lang="en-US" dirty="0"/>
              <a:t> radar sensor.</a:t>
            </a:r>
          </a:p>
          <a:p>
            <a:pPr marL="514350" indent="-514350">
              <a:buFont typeface="+mj-lt"/>
              <a:buAutoNum type="arabicPeriod"/>
            </a:pPr>
            <a:r>
              <a:rPr lang="en-US" i="1" dirty="0"/>
              <a:t>Logitech C270 HD</a:t>
            </a:r>
            <a:r>
              <a:rPr lang="en-US" dirty="0"/>
              <a:t>, Camera.</a:t>
            </a:r>
            <a:endParaRPr lang="en-DE" dirty="0"/>
          </a:p>
        </p:txBody>
      </p:sp>
      <p:sp>
        <p:nvSpPr>
          <p:cNvPr id="4" name="Date Placeholder 3">
            <a:extLst>
              <a:ext uri="{FF2B5EF4-FFF2-40B4-BE49-F238E27FC236}">
                <a16:creationId xmlns:a16="http://schemas.microsoft.com/office/drawing/2014/main" id="{25BA6C59-9D6F-CE53-06D2-BA0B78624B72}"/>
              </a:ext>
            </a:extLst>
          </p:cNvPr>
          <p:cNvSpPr>
            <a:spLocks noGrp="1"/>
          </p:cNvSpPr>
          <p:nvPr>
            <p:ph type="dt" sz="half" idx="10"/>
          </p:nvPr>
        </p:nvSpPr>
        <p:spPr/>
        <p:txBody>
          <a:bodyPr/>
          <a:lstStyle/>
          <a:p>
            <a:fld id="{A1C05BD4-2C79-44CD-A0E1-078BD8157287}" type="datetime8">
              <a:rPr lang="en-DE" smtClean="0"/>
              <a:t>17/10/2025 22:46</a:t>
            </a:fld>
            <a:endParaRPr lang="en-DE"/>
          </a:p>
        </p:txBody>
      </p:sp>
      <p:sp>
        <p:nvSpPr>
          <p:cNvPr id="5" name="Footer Placeholder 4">
            <a:extLst>
              <a:ext uri="{FF2B5EF4-FFF2-40B4-BE49-F238E27FC236}">
                <a16:creationId xmlns:a16="http://schemas.microsoft.com/office/drawing/2014/main" id="{F95BB6BA-C130-8E19-3F61-BE59B4AE9DDE}"/>
              </a:ext>
            </a:extLst>
          </p:cNvPr>
          <p:cNvSpPr>
            <a:spLocks noGrp="1"/>
          </p:cNvSpPr>
          <p:nvPr>
            <p:ph type="ftr" sz="quarter" idx="11"/>
          </p:nvPr>
        </p:nvSpPr>
        <p:spPr/>
        <p:txBody>
          <a:bodyPr/>
          <a:lstStyle/>
          <a:p>
            <a:r>
              <a:rPr lang="en-US"/>
              <a:t>Luis Fernando Rodriguez Gutierrez FH Dortmund, 2025, Master ESE </a:t>
            </a:r>
            <a:endParaRPr lang="en-DE"/>
          </a:p>
        </p:txBody>
      </p:sp>
      <p:sp>
        <p:nvSpPr>
          <p:cNvPr id="6" name="Slide Number Placeholder 5">
            <a:extLst>
              <a:ext uri="{FF2B5EF4-FFF2-40B4-BE49-F238E27FC236}">
                <a16:creationId xmlns:a16="http://schemas.microsoft.com/office/drawing/2014/main" id="{D2C803AB-6ABC-4748-B174-6175FE7057F8}"/>
              </a:ext>
            </a:extLst>
          </p:cNvPr>
          <p:cNvSpPr>
            <a:spLocks noGrp="1"/>
          </p:cNvSpPr>
          <p:nvPr>
            <p:ph type="sldNum" sz="quarter" idx="12"/>
          </p:nvPr>
        </p:nvSpPr>
        <p:spPr/>
        <p:txBody>
          <a:bodyPr/>
          <a:lstStyle/>
          <a:p>
            <a:fld id="{6CE1915F-4CAA-4F34-89B9-9770C07DF540}" type="slidenum">
              <a:rPr lang="en-DE" smtClean="0"/>
              <a:t>4</a:t>
            </a:fld>
            <a:endParaRPr lang="en-DE"/>
          </a:p>
        </p:txBody>
      </p:sp>
      <p:pic>
        <p:nvPicPr>
          <p:cNvPr id="9" name="Picture 8">
            <a:extLst>
              <a:ext uri="{FF2B5EF4-FFF2-40B4-BE49-F238E27FC236}">
                <a16:creationId xmlns:a16="http://schemas.microsoft.com/office/drawing/2014/main" id="{3FEF260B-4E79-36BC-79CE-A34725D11EDE}"/>
              </a:ext>
            </a:extLst>
          </p:cNvPr>
          <p:cNvPicPr>
            <a:picLocks noChangeAspect="1"/>
          </p:cNvPicPr>
          <p:nvPr/>
        </p:nvPicPr>
        <p:blipFill>
          <a:blip r:embed="rId2"/>
          <a:stretch>
            <a:fillRect/>
          </a:stretch>
        </p:blipFill>
        <p:spPr>
          <a:xfrm>
            <a:off x="223384" y="1870075"/>
            <a:ext cx="5720216" cy="3980817"/>
          </a:xfrm>
          <a:prstGeom prst="rect">
            <a:avLst/>
          </a:prstGeom>
        </p:spPr>
      </p:pic>
    </p:spTree>
    <p:extLst>
      <p:ext uri="{BB962C8B-B14F-4D97-AF65-F5344CB8AC3E}">
        <p14:creationId xmlns:p14="http://schemas.microsoft.com/office/powerpoint/2010/main" val="3251522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BA2CB-9249-8388-A615-118DFAE7E0CD}"/>
              </a:ext>
            </a:extLst>
          </p:cNvPr>
          <p:cNvSpPr>
            <a:spLocks noGrp="1"/>
          </p:cNvSpPr>
          <p:nvPr>
            <p:ph type="title"/>
          </p:nvPr>
        </p:nvSpPr>
        <p:spPr/>
        <p:txBody>
          <a:bodyPr/>
          <a:lstStyle/>
          <a:p>
            <a:r>
              <a:rPr lang="en-US" dirty="0"/>
              <a:t>Hardware Setup</a:t>
            </a:r>
            <a:endParaRPr lang="en-DE" sz="3200" dirty="0"/>
          </a:p>
        </p:txBody>
      </p:sp>
      <p:sp>
        <p:nvSpPr>
          <p:cNvPr id="4" name="Date Placeholder 3">
            <a:extLst>
              <a:ext uri="{FF2B5EF4-FFF2-40B4-BE49-F238E27FC236}">
                <a16:creationId xmlns:a16="http://schemas.microsoft.com/office/drawing/2014/main" id="{1491182B-8A84-3CD9-2896-1DCF34701C74}"/>
              </a:ext>
            </a:extLst>
          </p:cNvPr>
          <p:cNvSpPr>
            <a:spLocks noGrp="1"/>
          </p:cNvSpPr>
          <p:nvPr>
            <p:ph type="dt" sz="half" idx="10"/>
          </p:nvPr>
        </p:nvSpPr>
        <p:spPr/>
        <p:txBody>
          <a:bodyPr/>
          <a:lstStyle/>
          <a:p>
            <a:fld id="{A1C05BD4-2C79-44CD-A0E1-078BD8157287}" type="datetime8">
              <a:rPr lang="en-DE" smtClean="0"/>
              <a:t>17/10/2025 23:12</a:t>
            </a:fld>
            <a:endParaRPr lang="en-DE"/>
          </a:p>
        </p:txBody>
      </p:sp>
      <p:sp>
        <p:nvSpPr>
          <p:cNvPr id="5" name="Footer Placeholder 4">
            <a:extLst>
              <a:ext uri="{FF2B5EF4-FFF2-40B4-BE49-F238E27FC236}">
                <a16:creationId xmlns:a16="http://schemas.microsoft.com/office/drawing/2014/main" id="{4A880EA6-F30D-3E8D-A2D6-C3E76A57AD0C}"/>
              </a:ext>
            </a:extLst>
          </p:cNvPr>
          <p:cNvSpPr>
            <a:spLocks noGrp="1"/>
          </p:cNvSpPr>
          <p:nvPr>
            <p:ph type="ftr" sz="quarter" idx="11"/>
          </p:nvPr>
        </p:nvSpPr>
        <p:spPr/>
        <p:txBody>
          <a:bodyPr/>
          <a:lstStyle/>
          <a:p>
            <a:r>
              <a:rPr lang="en-US"/>
              <a:t>Luis Fernando Rodriguez Gutierrez FH Dortmund, 2025, Master ESE </a:t>
            </a:r>
            <a:endParaRPr lang="en-DE"/>
          </a:p>
        </p:txBody>
      </p:sp>
      <p:sp>
        <p:nvSpPr>
          <p:cNvPr id="6" name="Slide Number Placeholder 5">
            <a:extLst>
              <a:ext uri="{FF2B5EF4-FFF2-40B4-BE49-F238E27FC236}">
                <a16:creationId xmlns:a16="http://schemas.microsoft.com/office/drawing/2014/main" id="{9EB86C74-80F0-B236-8610-EFFBFD0BB7A2}"/>
              </a:ext>
            </a:extLst>
          </p:cNvPr>
          <p:cNvSpPr>
            <a:spLocks noGrp="1"/>
          </p:cNvSpPr>
          <p:nvPr>
            <p:ph type="sldNum" sz="quarter" idx="12"/>
          </p:nvPr>
        </p:nvSpPr>
        <p:spPr/>
        <p:txBody>
          <a:bodyPr/>
          <a:lstStyle/>
          <a:p>
            <a:fld id="{6CE1915F-4CAA-4F34-89B9-9770C07DF540}" type="slidenum">
              <a:rPr lang="en-DE" smtClean="0"/>
              <a:t>5</a:t>
            </a:fld>
            <a:endParaRPr lang="en-DE"/>
          </a:p>
        </p:txBody>
      </p:sp>
      <p:sp>
        <p:nvSpPr>
          <p:cNvPr id="11" name="TextBox 10">
            <a:extLst>
              <a:ext uri="{FF2B5EF4-FFF2-40B4-BE49-F238E27FC236}">
                <a16:creationId xmlns:a16="http://schemas.microsoft.com/office/drawing/2014/main" id="{D8F27D9F-D359-A07B-81E2-B0110F337F68}"/>
              </a:ext>
            </a:extLst>
          </p:cNvPr>
          <p:cNvSpPr txBox="1"/>
          <p:nvPr/>
        </p:nvSpPr>
        <p:spPr>
          <a:xfrm>
            <a:off x="6345936" y="1453896"/>
            <a:ext cx="5367528" cy="3970318"/>
          </a:xfrm>
          <a:prstGeom prst="rect">
            <a:avLst/>
          </a:prstGeom>
          <a:noFill/>
        </p:spPr>
        <p:txBody>
          <a:bodyPr wrap="square" rtlCol="0">
            <a:spAutoFit/>
          </a:bodyPr>
          <a:lstStyle/>
          <a:p>
            <a:r>
              <a:rPr lang="en-US" dirty="0"/>
              <a:t>To securely integrate the sensors into the vehicle, custom 3D-printed mounts were designed.</a:t>
            </a:r>
          </a:p>
          <a:p>
            <a:r>
              <a:rPr lang="en-US" dirty="0"/>
              <a:t>Each mount ensures an optimal alignment and positioning of the sensors to maintain consistent measurement geometry.</a:t>
            </a:r>
          </a:p>
          <a:p>
            <a:endParaRPr lang="en-US" dirty="0"/>
          </a:p>
          <a:p>
            <a:r>
              <a:rPr lang="en-US" dirty="0"/>
              <a:t>The models were developed in CAD to ensure the following points:</a:t>
            </a:r>
          </a:p>
          <a:p>
            <a:pPr marL="285750" indent="-285750">
              <a:buFont typeface="Arial" panose="020B0604020202020204" pitchFamily="34" charset="0"/>
              <a:buChar char="•"/>
            </a:pPr>
            <a:r>
              <a:rPr lang="en-US" i="1" dirty="0"/>
              <a:t>MTi-710, ensure close to no tilt to the sensor to avoid post processing.</a:t>
            </a:r>
          </a:p>
          <a:p>
            <a:pPr marL="285750" indent="-285750">
              <a:buFont typeface="Arial" panose="020B0604020202020204" pitchFamily="34" charset="0"/>
              <a:buChar char="•"/>
            </a:pPr>
            <a:r>
              <a:rPr lang="en-US" i="1" dirty="0"/>
              <a:t>IWR6843AOP, ensure stability when mounted and possibility to tilt the sensor to modify the field of view.</a:t>
            </a:r>
          </a:p>
          <a:p>
            <a:pPr marL="285750" indent="-285750">
              <a:buFont typeface="Arial" panose="020B0604020202020204" pitchFamily="34" charset="0"/>
              <a:buChar char="•"/>
            </a:pPr>
            <a:endParaRPr lang="en-DE" dirty="0"/>
          </a:p>
        </p:txBody>
      </p:sp>
      <p:pic>
        <p:nvPicPr>
          <p:cNvPr id="18" name="Picture 17">
            <a:extLst>
              <a:ext uri="{FF2B5EF4-FFF2-40B4-BE49-F238E27FC236}">
                <a16:creationId xmlns:a16="http://schemas.microsoft.com/office/drawing/2014/main" id="{2295EE19-04F4-B555-5B87-8B3E55B0842C}"/>
              </a:ext>
            </a:extLst>
          </p:cNvPr>
          <p:cNvPicPr>
            <a:picLocks noChangeAspect="1"/>
          </p:cNvPicPr>
          <p:nvPr/>
        </p:nvPicPr>
        <p:blipFill>
          <a:blip r:embed="rId2"/>
          <a:stretch>
            <a:fillRect/>
          </a:stretch>
        </p:blipFill>
        <p:spPr>
          <a:xfrm>
            <a:off x="377672" y="2185046"/>
            <a:ext cx="2902215" cy="2437721"/>
          </a:xfrm>
          <a:prstGeom prst="rect">
            <a:avLst/>
          </a:prstGeom>
        </p:spPr>
      </p:pic>
      <p:pic>
        <p:nvPicPr>
          <p:cNvPr id="19" name="Picture 18">
            <a:extLst>
              <a:ext uri="{FF2B5EF4-FFF2-40B4-BE49-F238E27FC236}">
                <a16:creationId xmlns:a16="http://schemas.microsoft.com/office/drawing/2014/main" id="{4A642F1B-5941-3C6C-6A14-369C5D9F1C8E}"/>
              </a:ext>
            </a:extLst>
          </p:cNvPr>
          <p:cNvPicPr>
            <a:picLocks noChangeAspect="1"/>
          </p:cNvPicPr>
          <p:nvPr/>
        </p:nvPicPr>
        <p:blipFill>
          <a:blip r:embed="rId3"/>
          <a:stretch>
            <a:fillRect/>
          </a:stretch>
        </p:blipFill>
        <p:spPr>
          <a:xfrm>
            <a:off x="3279887" y="2185045"/>
            <a:ext cx="2816113" cy="2437721"/>
          </a:xfrm>
          <a:prstGeom prst="rect">
            <a:avLst/>
          </a:prstGeom>
        </p:spPr>
      </p:pic>
    </p:spTree>
    <p:extLst>
      <p:ext uri="{BB962C8B-B14F-4D97-AF65-F5344CB8AC3E}">
        <p14:creationId xmlns:p14="http://schemas.microsoft.com/office/powerpoint/2010/main" val="782716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89099-1E36-533A-C6BC-E9F35465A6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BEA0E-C150-468C-DB6D-257CFCFC7AA7}"/>
              </a:ext>
            </a:extLst>
          </p:cNvPr>
          <p:cNvSpPr>
            <a:spLocks noGrp="1"/>
          </p:cNvSpPr>
          <p:nvPr>
            <p:ph type="title"/>
          </p:nvPr>
        </p:nvSpPr>
        <p:spPr/>
        <p:txBody>
          <a:bodyPr/>
          <a:lstStyle/>
          <a:p>
            <a:r>
              <a:rPr lang="en-US" dirty="0"/>
              <a:t>Hardware Setup</a:t>
            </a:r>
            <a:br>
              <a:rPr lang="en-US" dirty="0"/>
            </a:br>
            <a:r>
              <a:rPr lang="en-US" sz="3200" i="1" dirty="0"/>
              <a:t>MTi-710</a:t>
            </a:r>
            <a:endParaRPr lang="en-DE" sz="3200" dirty="0"/>
          </a:p>
        </p:txBody>
      </p:sp>
      <p:pic>
        <p:nvPicPr>
          <p:cNvPr id="8" name="Content Placeholder 7" descr="A device with text on it&#10;&#10;AI-generated content may be incorrect.">
            <a:extLst>
              <a:ext uri="{FF2B5EF4-FFF2-40B4-BE49-F238E27FC236}">
                <a16:creationId xmlns:a16="http://schemas.microsoft.com/office/drawing/2014/main" id="{449B4CC3-BFB4-29D6-4654-A56A613460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76647"/>
            <a:ext cx="4494674" cy="3105901"/>
          </a:xfrm>
        </p:spPr>
      </p:pic>
      <p:sp>
        <p:nvSpPr>
          <p:cNvPr id="4" name="Date Placeholder 3">
            <a:extLst>
              <a:ext uri="{FF2B5EF4-FFF2-40B4-BE49-F238E27FC236}">
                <a16:creationId xmlns:a16="http://schemas.microsoft.com/office/drawing/2014/main" id="{37FAFDE0-F11B-93E7-CCC0-643D1A4511C5}"/>
              </a:ext>
            </a:extLst>
          </p:cNvPr>
          <p:cNvSpPr>
            <a:spLocks noGrp="1"/>
          </p:cNvSpPr>
          <p:nvPr>
            <p:ph type="dt" sz="half" idx="10"/>
          </p:nvPr>
        </p:nvSpPr>
        <p:spPr/>
        <p:txBody>
          <a:bodyPr/>
          <a:lstStyle/>
          <a:p>
            <a:fld id="{A1C05BD4-2C79-44CD-A0E1-078BD8157287}" type="datetime8">
              <a:rPr lang="en-DE" smtClean="0"/>
              <a:t>17/10/2025 23:10</a:t>
            </a:fld>
            <a:endParaRPr lang="en-DE"/>
          </a:p>
        </p:txBody>
      </p:sp>
      <p:sp>
        <p:nvSpPr>
          <p:cNvPr id="5" name="Footer Placeholder 4">
            <a:extLst>
              <a:ext uri="{FF2B5EF4-FFF2-40B4-BE49-F238E27FC236}">
                <a16:creationId xmlns:a16="http://schemas.microsoft.com/office/drawing/2014/main" id="{74CE7847-1D1A-3AFF-95AD-4F667D43A419}"/>
              </a:ext>
            </a:extLst>
          </p:cNvPr>
          <p:cNvSpPr>
            <a:spLocks noGrp="1"/>
          </p:cNvSpPr>
          <p:nvPr>
            <p:ph type="ftr" sz="quarter" idx="11"/>
          </p:nvPr>
        </p:nvSpPr>
        <p:spPr/>
        <p:txBody>
          <a:bodyPr/>
          <a:lstStyle/>
          <a:p>
            <a:r>
              <a:rPr lang="en-US"/>
              <a:t>Luis Fernando Rodriguez Gutierrez FH Dortmund, 2025, Master ESE </a:t>
            </a:r>
            <a:endParaRPr lang="en-DE"/>
          </a:p>
        </p:txBody>
      </p:sp>
      <p:sp>
        <p:nvSpPr>
          <p:cNvPr id="6" name="Slide Number Placeholder 5">
            <a:extLst>
              <a:ext uri="{FF2B5EF4-FFF2-40B4-BE49-F238E27FC236}">
                <a16:creationId xmlns:a16="http://schemas.microsoft.com/office/drawing/2014/main" id="{9AFFD1B7-ADED-21B5-4CA1-0C3AEB796DB2}"/>
              </a:ext>
            </a:extLst>
          </p:cNvPr>
          <p:cNvSpPr>
            <a:spLocks noGrp="1"/>
          </p:cNvSpPr>
          <p:nvPr>
            <p:ph type="sldNum" sz="quarter" idx="12"/>
          </p:nvPr>
        </p:nvSpPr>
        <p:spPr/>
        <p:txBody>
          <a:bodyPr/>
          <a:lstStyle/>
          <a:p>
            <a:fld id="{6CE1915F-4CAA-4F34-89B9-9770C07DF540}" type="slidenum">
              <a:rPr lang="en-DE" smtClean="0"/>
              <a:t>6</a:t>
            </a:fld>
            <a:endParaRPr lang="en-DE"/>
          </a:p>
        </p:txBody>
      </p:sp>
    </p:spTree>
    <p:extLst>
      <p:ext uri="{BB962C8B-B14F-4D97-AF65-F5344CB8AC3E}">
        <p14:creationId xmlns:p14="http://schemas.microsoft.com/office/powerpoint/2010/main" val="4046716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12C50-3DE2-41B9-20DF-29A16A3752ED}"/>
              </a:ext>
            </a:extLst>
          </p:cNvPr>
          <p:cNvSpPr>
            <a:spLocks noGrp="1"/>
          </p:cNvSpPr>
          <p:nvPr>
            <p:ph type="title"/>
          </p:nvPr>
        </p:nvSpPr>
        <p:spPr/>
        <p:txBody>
          <a:bodyPr/>
          <a:lstStyle/>
          <a:p>
            <a:r>
              <a:rPr lang="en-US" dirty="0"/>
              <a:t>Hardware Setup</a:t>
            </a:r>
            <a:br>
              <a:rPr lang="en-US" dirty="0"/>
            </a:br>
            <a:r>
              <a:rPr lang="en-US" sz="3200" i="1" dirty="0"/>
              <a:t>IWR6843AOP</a:t>
            </a:r>
            <a:endParaRPr lang="en-DE" sz="3200" dirty="0"/>
          </a:p>
        </p:txBody>
      </p:sp>
      <p:sp>
        <p:nvSpPr>
          <p:cNvPr id="4" name="Date Placeholder 3">
            <a:extLst>
              <a:ext uri="{FF2B5EF4-FFF2-40B4-BE49-F238E27FC236}">
                <a16:creationId xmlns:a16="http://schemas.microsoft.com/office/drawing/2014/main" id="{A32E4F6B-7B54-E269-A617-247E59889B13}"/>
              </a:ext>
            </a:extLst>
          </p:cNvPr>
          <p:cNvSpPr>
            <a:spLocks noGrp="1"/>
          </p:cNvSpPr>
          <p:nvPr>
            <p:ph type="dt" sz="half" idx="10"/>
          </p:nvPr>
        </p:nvSpPr>
        <p:spPr/>
        <p:txBody>
          <a:bodyPr/>
          <a:lstStyle/>
          <a:p>
            <a:fld id="{A1C05BD4-2C79-44CD-A0E1-078BD8157287}" type="datetime8">
              <a:rPr lang="en-DE" smtClean="0"/>
              <a:t>17/10/2025 23:03</a:t>
            </a:fld>
            <a:endParaRPr lang="en-DE"/>
          </a:p>
        </p:txBody>
      </p:sp>
      <p:sp>
        <p:nvSpPr>
          <p:cNvPr id="5" name="Footer Placeholder 4">
            <a:extLst>
              <a:ext uri="{FF2B5EF4-FFF2-40B4-BE49-F238E27FC236}">
                <a16:creationId xmlns:a16="http://schemas.microsoft.com/office/drawing/2014/main" id="{979BEDA2-EB4A-7CF5-300F-1222CEC55072}"/>
              </a:ext>
            </a:extLst>
          </p:cNvPr>
          <p:cNvSpPr>
            <a:spLocks noGrp="1"/>
          </p:cNvSpPr>
          <p:nvPr>
            <p:ph type="ftr" sz="quarter" idx="11"/>
          </p:nvPr>
        </p:nvSpPr>
        <p:spPr/>
        <p:txBody>
          <a:bodyPr/>
          <a:lstStyle/>
          <a:p>
            <a:r>
              <a:rPr lang="en-US"/>
              <a:t>Luis Fernando Rodriguez Gutierrez FH Dortmund, 2025, Master ESE </a:t>
            </a:r>
            <a:endParaRPr lang="en-DE"/>
          </a:p>
        </p:txBody>
      </p:sp>
      <p:sp>
        <p:nvSpPr>
          <p:cNvPr id="6" name="Slide Number Placeholder 5">
            <a:extLst>
              <a:ext uri="{FF2B5EF4-FFF2-40B4-BE49-F238E27FC236}">
                <a16:creationId xmlns:a16="http://schemas.microsoft.com/office/drawing/2014/main" id="{1F2CCE97-B102-8128-DEF4-5890BDB290C2}"/>
              </a:ext>
            </a:extLst>
          </p:cNvPr>
          <p:cNvSpPr>
            <a:spLocks noGrp="1"/>
          </p:cNvSpPr>
          <p:nvPr>
            <p:ph type="sldNum" sz="quarter" idx="12"/>
          </p:nvPr>
        </p:nvSpPr>
        <p:spPr/>
        <p:txBody>
          <a:bodyPr/>
          <a:lstStyle/>
          <a:p>
            <a:fld id="{6CE1915F-4CAA-4F34-89B9-9770C07DF540}" type="slidenum">
              <a:rPr lang="en-DE" smtClean="0"/>
              <a:t>7</a:t>
            </a:fld>
            <a:endParaRPr lang="en-DE"/>
          </a:p>
        </p:txBody>
      </p:sp>
      <p:pic>
        <p:nvPicPr>
          <p:cNvPr id="14" name="Content Placeholder 13" descr="A graph of a vehicle front&#10;&#10;AI-generated content may be incorrect.">
            <a:extLst>
              <a:ext uri="{FF2B5EF4-FFF2-40B4-BE49-F238E27FC236}">
                <a16:creationId xmlns:a16="http://schemas.microsoft.com/office/drawing/2014/main" id="{274D7F31-BA93-4FAF-C122-597070390F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4352553" cy="3511303"/>
          </a:xfrm>
        </p:spPr>
      </p:pic>
      <p:sp>
        <p:nvSpPr>
          <p:cNvPr id="17" name="TextBox 16">
            <a:extLst>
              <a:ext uri="{FF2B5EF4-FFF2-40B4-BE49-F238E27FC236}">
                <a16:creationId xmlns:a16="http://schemas.microsoft.com/office/drawing/2014/main" id="{C0DD8E96-66CC-EEE5-0AAD-CAFCAEF9B05B}"/>
              </a:ext>
            </a:extLst>
          </p:cNvPr>
          <p:cNvSpPr txBox="1"/>
          <p:nvPr/>
        </p:nvSpPr>
        <p:spPr>
          <a:xfrm>
            <a:off x="5807243" y="4782312"/>
            <a:ext cx="5986843" cy="1200329"/>
          </a:xfrm>
          <a:prstGeom prst="rect">
            <a:avLst/>
          </a:prstGeom>
          <a:noFill/>
        </p:spPr>
        <p:txBody>
          <a:bodyPr wrap="square" rtlCol="0">
            <a:spAutoFit/>
          </a:bodyPr>
          <a:lstStyle/>
          <a:p>
            <a:r>
              <a:rPr lang="en-US" dirty="0"/>
              <a:t>Mounting geometry:</a:t>
            </a:r>
          </a:p>
          <a:p>
            <a:pPr marL="285750" indent="-285750">
              <a:buFont typeface="Arial" panose="020B0604020202020204" pitchFamily="34" charset="0"/>
              <a:buChar char="•"/>
            </a:pPr>
            <a:r>
              <a:rPr lang="en-US" dirty="0"/>
              <a:t>Tilt: 15</a:t>
            </a:r>
            <a:r>
              <a:rPr lang="en-GB" dirty="0"/>
              <a:t>°</a:t>
            </a:r>
          </a:p>
          <a:p>
            <a:pPr marL="285750" indent="-285750">
              <a:buFont typeface="Arial" panose="020B0604020202020204" pitchFamily="34" charset="0"/>
              <a:buChar char="•"/>
            </a:pPr>
            <a:r>
              <a:rPr lang="en-GB" dirty="0"/>
              <a:t>Yaw: 29°</a:t>
            </a:r>
          </a:p>
          <a:p>
            <a:pPr marL="285750" indent="-285750">
              <a:buFont typeface="Arial" panose="020B0604020202020204" pitchFamily="34" charset="0"/>
              <a:buChar char="•"/>
            </a:pPr>
            <a:r>
              <a:rPr lang="en-US" dirty="0"/>
              <a:t>Displacement: 58 cm.</a:t>
            </a:r>
          </a:p>
        </p:txBody>
      </p:sp>
    </p:spTree>
    <p:extLst>
      <p:ext uri="{BB962C8B-B14F-4D97-AF65-F5344CB8AC3E}">
        <p14:creationId xmlns:p14="http://schemas.microsoft.com/office/powerpoint/2010/main" val="1166119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81FE1-C3DD-214F-46CA-F9A4E1EC524E}"/>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CA836069-BA51-D10C-C4A8-B8D02673CA7B}"/>
              </a:ext>
            </a:extLst>
          </p:cNvPr>
          <p:cNvSpPr>
            <a:spLocks noGrp="1"/>
          </p:cNvSpPr>
          <p:nvPr>
            <p:ph idx="1"/>
          </p:nvPr>
        </p:nvSpPr>
        <p:spPr/>
        <p:txBody>
          <a:bodyPr/>
          <a:lstStyle/>
          <a:p>
            <a:endParaRPr lang="en-DE"/>
          </a:p>
        </p:txBody>
      </p:sp>
      <p:sp>
        <p:nvSpPr>
          <p:cNvPr id="4" name="Date Placeholder 3">
            <a:extLst>
              <a:ext uri="{FF2B5EF4-FFF2-40B4-BE49-F238E27FC236}">
                <a16:creationId xmlns:a16="http://schemas.microsoft.com/office/drawing/2014/main" id="{E752D5B5-087F-FB0B-A2D9-83ACC0F17F42}"/>
              </a:ext>
            </a:extLst>
          </p:cNvPr>
          <p:cNvSpPr>
            <a:spLocks noGrp="1"/>
          </p:cNvSpPr>
          <p:nvPr>
            <p:ph type="dt" sz="half" idx="10"/>
          </p:nvPr>
        </p:nvSpPr>
        <p:spPr/>
        <p:txBody>
          <a:bodyPr/>
          <a:lstStyle/>
          <a:p>
            <a:fld id="{A1C05BD4-2C79-44CD-A0E1-078BD8157287}" type="datetime8">
              <a:rPr lang="en-DE" smtClean="0"/>
              <a:t>17/10/2025 22:44</a:t>
            </a:fld>
            <a:endParaRPr lang="en-DE"/>
          </a:p>
        </p:txBody>
      </p:sp>
      <p:sp>
        <p:nvSpPr>
          <p:cNvPr id="5" name="Footer Placeholder 4">
            <a:extLst>
              <a:ext uri="{FF2B5EF4-FFF2-40B4-BE49-F238E27FC236}">
                <a16:creationId xmlns:a16="http://schemas.microsoft.com/office/drawing/2014/main" id="{62C00FA1-E575-9AA7-DFB6-E2545C2FE3D4}"/>
              </a:ext>
            </a:extLst>
          </p:cNvPr>
          <p:cNvSpPr>
            <a:spLocks noGrp="1"/>
          </p:cNvSpPr>
          <p:nvPr>
            <p:ph type="ftr" sz="quarter" idx="11"/>
          </p:nvPr>
        </p:nvSpPr>
        <p:spPr/>
        <p:txBody>
          <a:bodyPr/>
          <a:lstStyle/>
          <a:p>
            <a:r>
              <a:rPr lang="en-US"/>
              <a:t>Luis Fernando Rodriguez Gutierrez FH Dortmund, 2025, Master ESE </a:t>
            </a:r>
            <a:endParaRPr lang="en-DE"/>
          </a:p>
        </p:txBody>
      </p:sp>
      <p:sp>
        <p:nvSpPr>
          <p:cNvPr id="6" name="Slide Number Placeholder 5">
            <a:extLst>
              <a:ext uri="{FF2B5EF4-FFF2-40B4-BE49-F238E27FC236}">
                <a16:creationId xmlns:a16="http://schemas.microsoft.com/office/drawing/2014/main" id="{15F1DFC8-8004-6E71-5621-FB1EDBA05145}"/>
              </a:ext>
            </a:extLst>
          </p:cNvPr>
          <p:cNvSpPr>
            <a:spLocks noGrp="1"/>
          </p:cNvSpPr>
          <p:nvPr>
            <p:ph type="sldNum" sz="quarter" idx="12"/>
          </p:nvPr>
        </p:nvSpPr>
        <p:spPr/>
        <p:txBody>
          <a:bodyPr/>
          <a:lstStyle/>
          <a:p>
            <a:fld id="{6CE1915F-4CAA-4F34-89B9-9770C07DF540}" type="slidenum">
              <a:rPr lang="en-DE" smtClean="0"/>
              <a:t>8</a:t>
            </a:fld>
            <a:endParaRPr lang="en-DE"/>
          </a:p>
        </p:txBody>
      </p:sp>
    </p:spTree>
    <p:extLst>
      <p:ext uri="{BB962C8B-B14F-4D97-AF65-F5344CB8AC3E}">
        <p14:creationId xmlns:p14="http://schemas.microsoft.com/office/powerpoint/2010/main" val="2767533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53774-E465-5C8B-396A-D888B6C60CF8}"/>
              </a:ext>
            </a:extLst>
          </p:cNvPr>
          <p:cNvSpPr>
            <a:spLocks noGrp="1"/>
          </p:cNvSpPr>
          <p:nvPr>
            <p:ph type="title"/>
          </p:nvPr>
        </p:nvSpPr>
        <p:spPr/>
        <p:txBody>
          <a:bodyPr/>
          <a:lstStyle/>
          <a:p>
            <a:r>
              <a:rPr lang="en-US" dirty="0"/>
              <a:t>Problem Definition.</a:t>
            </a:r>
            <a:br>
              <a:rPr lang="en-US" dirty="0"/>
            </a:br>
            <a:r>
              <a:rPr lang="en-US" sz="3200" dirty="0"/>
              <a:t>Limitations of Radar for Odometry.</a:t>
            </a:r>
            <a:endParaRPr lang="en-DE" dirty="0"/>
          </a:p>
        </p:txBody>
      </p:sp>
      <p:sp>
        <p:nvSpPr>
          <p:cNvPr id="3" name="Content Placeholder 2">
            <a:extLst>
              <a:ext uri="{FF2B5EF4-FFF2-40B4-BE49-F238E27FC236}">
                <a16:creationId xmlns:a16="http://schemas.microsoft.com/office/drawing/2014/main" id="{CB8679D7-E938-FA5E-8E97-0F31FFE0A7CD}"/>
              </a:ext>
            </a:extLst>
          </p:cNvPr>
          <p:cNvSpPr>
            <a:spLocks noGrp="1"/>
          </p:cNvSpPr>
          <p:nvPr>
            <p:ph idx="1"/>
          </p:nvPr>
        </p:nvSpPr>
        <p:spPr>
          <a:xfrm>
            <a:off x="838200" y="1825625"/>
            <a:ext cx="5257800" cy="4351338"/>
          </a:xfrm>
        </p:spPr>
        <p:txBody>
          <a:bodyPr>
            <a:normAutofit fontScale="85000" lnSpcReduction="20000"/>
          </a:bodyPr>
          <a:lstStyle/>
          <a:p>
            <a:r>
              <a:rPr lang="en-US" dirty="0"/>
              <a:t>Sparse point clouds.</a:t>
            </a:r>
          </a:p>
          <a:p>
            <a:pPr lvl="1"/>
            <a:r>
              <a:rPr lang="en-US" dirty="0"/>
              <a:t>Radar detects only a few reflections per computed frame. Meaning weak geometric of non reflective material will not be easily detected.</a:t>
            </a:r>
          </a:p>
          <a:p>
            <a:r>
              <a:rPr lang="en-US" dirty="0"/>
              <a:t>Multipath and clutter.</a:t>
            </a:r>
          </a:p>
          <a:p>
            <a:pPr lvl="1"/>
            <a:r>
              <a:rPr lang="en-US" dirty="0"/>
              <a:t>Indirect reflections from metallic or smooth surfaces create ghost points or unreliable doppler detections.</a:t>
            </a:r>
          </a:p>
          <a:p>
            <a:r>
              <a:rPr lang="en-US" dirty="0"/>
              <a:t>Measurement noise.</a:t>
            </a:r>
          </a:p>
          <a:p>
            <a:pPr lvl="1"/>
            <a:r>
              <a:rPr lang="en-US" dirty="0"/>
              <a:t>Low SNR and range quantization cause unstable point locations and Doppler outliers.</a:t>
            </a:r>
          </a:p>
          <a:p>
            <a:r>
              <a:rPr lang="en-US" dirty="0"/>
              <a:t>Dynamic scenes.</a:t>
            </a:r>
          </a:p>
          <a:p>
            <a:pPr lvl="1"/>
            <a:r>
              <a:rPr lang="en-US" dirty="0"/>
              <a:t>Moving objects introduce inconsistent detentions between frames.</a:t>
            </a:r>
            <a:endParaRPr lang="en-DE" dirty="0"/>
          </a:p>
        </p:txBody>
      </p:sp>
      <p:sp>
        <p:nvSpPr>
          <p:cNvPr id="4" name="Date Placeholder 3">
            <a:extLst>
              <a:ext uri="{FF2B5EF4-FFF2-40B4-BE49-F238E27FC236}">
                <a16:creationId xmlns:a16="http://schemas.microsoft.com/office/drawing/2014/main" id="{8F26F2C2-1787-01C6-5F79-67571AD6E7D8}"/>
              </a:ext>
            </a:extLst>
          </p:cNvPr>
          <p:cNvSpPr>
            <a:spLocks noGrp="1"/>
          </p:cNvSpPr>
          <p:nvPr>
            <p:ph type="dt" sz="half" idx="10"/>
          </p:nvPr>
        </p:nvSpPr>
        <p:spPr/>
        <p:txBody>
          <a:bodyPr/>
          <a:lstStyle/>
          <a:p>
            <a:fld id="{A1C05BD4-2C79-44CD-A0E1-078BD8157287}" type="datetime8">
              <a:rPr lang="en-DE" smtClean="0"/>
              <a:t>17/10/2025 22:01</a:t>
            </a:fld>
            <a:endParaRPr lang="en-DE"/>
          </a:p>
        </p:txBody>
      </p:sp>
      <p:sp>
        <p:nvSpPr>
          <p:cNvPr id="5" name="Footer Placeholder 4">
            <a:extLst>
              <a:ext uri="{FF2B5EF4-FFF2-40B4-BE49-F238E27FC236}">
                <a16:creationId xmlns:a16="http://schemas.microsoft.com/office/drawing/2014/main" id="{2430D8BC-93C1-3802-811B-0CD86445843A}"/>
              </a:ext>
            </a:extLst>
          </p:cNvPr>
          <p:cNvSpPr>
            <a:spLocks noGrp="1"/>
          </p:cNvSpPr>
          <p:nvPr>
            <p:ph type="ftr" sz="quarter" idx="11"/>
          </p:nvPr>
        </p:nvSpPr>
        <p:spPr/>
        <p:txBody>
          <a:bodyPr/>
          <a:lstStyle/>
          <a:p>
            <a:r>
              <a:rPr lang="en-US"/>
              <a:t>Luis Fernando Rodriguez Gutierrez FH Dortmund, 2025, Master ESE </a:t>
            </a:r>
            <a:endParaRPr lang="en-DE"/>
          </a:p>
        </p:txBody>
      </p:sp>
      <p:sp>
        <p:nvSpPr>
          <p:cNvPr id="6" name="Slide Number Placeholder 5">
            <a:extLst>
              <a:ext uri="{FF2B5EF4-FFF2-40B4-BE49-F238E27FC236}">
                <a16:creationId xmlns:a16="http://schemas.microsoft.com/office/drawing/2014/main" id="{2BD5BEAE-E8DC-D740-B2BD-B4C12DDE8297}"/>
              </a:ext>
            </a:extLst>
          </p:cNvPr>
          <p:cNvSpPr>
            <a:spLocks noGrp="1"/>
          </p:cNvSpPr>
          <p:nvPr>
            <p:ph type="sldNum" sz="quarter" idx="12"/>
          </p:nvPr>
        </p:nvSpPr>
        <p:spPr/>
        <p:txBody>
          <a:bodyPr/>
          <a:lstStyle/>
          <a:p>
            <a:fld id="{6CE1915F-4CAA-4F34-89B9-9770C07DF540}" type="slidenum">
              <a:rPr lang="en-DE" smtClean="0"/>
              <a:t>9</a:t>
            </a:fld>
            <a:endParaRPr lang="en-DE"/>
          </a:p>
        </p:txBody>
      </p:sp>
      <p:pic>
        <p:nvPicPr>
          <p:cNvPr id="10" name="Picture 9" descr="A graph with a line and a line with a graph and a line with a line and a line with a line with a line with a line with a line with a line with a line with&#10;&#10;AI-generated content may be incorrect.">
            <a:extLst>
              <a:ext uri="{FF2B5EF4-FFF2-40B4-BE49-F238E27FC236}">
                <a16:creationId xmlns:a16="http://schemas.microsoft.com/office/drawing/2014/main" id="{25186EA4-8799-92F9-FD73-86FF2DBF1B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7421" y="919164"/>
            <a:ext cx="5257800" cy="5257800"/>
          </a:xfrm>
          <a:prstGeom prst="rect">
            <a:avLst/>
          </a:prstGeom>
        </p:spPr>
      </p:pic>
    </p:spTree>
    <p:extLst>
      <p:ext uri="{BB962C8B-B14F-4D97-AF65-F5344CB8AC3E}">
        <p14:creationId xmlns:p14="http://schemas.microsoft.com/office/powerpoint/2010/main" val="1024910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3FCC0E62B7B404287F0BFF21FB20BAD" ma:contentTypeVersion="15" ma:contentTypeDescription="Create a new document." ma:contentTypeScope="" ma:versionID="4acaab3282e16afd2e6022504a5f20c9">
  <xsd:schema xmlns:xsd="http://www.w3.org/2001/XMLSchema" xmlns:xs="http://www.w3.org/2001/XMLSchema" xmlns:p="http://schemas.microsoft.com/office/2006/metadata/properties" xmlns:ns3="525e642c-453f-43fd-a607-629c763a0e98" xmlns:ns4="907b9441-3d4f-4d2c-9a7f-434456aa9d4e" targetNamespace="http://schemas.microsoft.com/office/2006/metadata/properties" ma:root="true" ma:fieldsID="c890ed559ab4b77922305846f75f3aa8" ns3:_="" ns4:_="">
    <xsd:import namespace="525e642c-453f-43fd-a607-629c763a0e98"/>
    <xsd:import namespace="907b9441-3d4f-4d2c-9a7f-434456aa9d4e"/>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GenerationTime" minOccurs="0"/>
                <xsd:element ref="ns3:MediaServiceEventHashCode" minOccurs="0"/>
                <xsd:element ref="ns3:MediaServiceSystemTags" minOccurs="0"/>
                <xsd:element ref="ns3:MediaServiceOCR" minOccurs="0"/>
                <xsd:element ref="ns3:_activity" minOccurs="0"/>
                <xsd:element ref="ns4:SharedWithUsers" minOccurs="0"/>
                <xsd:element ref="ns4:SharedWithDetails" minOccurs="0"/>
                <xsd:element ref="ns4:SharingHintHash" minOccurs="0"/>
                <xsd:element ref="ns3:MediaServiceDateTaken" minOccurs="0"/>
                <xsd:element ref="ns3:MediaLengthInSeconds" minOccurs="0"/>
                <xsd:element ref="ns3:MediaServiceSearchPropertie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5e642c-453f-43fd-a607-629c763a0e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ystemTags" ma:index="13" nillable="true" ma:displayName="MediaServiceSystemTags" ma:hidden="true" ma:internalName="MediaServiceSystemTags" ma:readOnly="true">
      <xsd:simpleType>
        <xsd:restriction base="dms:Note"/>
      </xsd:simpleType>
    </xsd:element>
    <xsd:element name="MediaServiceOCR" ma:index="14" nillable="true" ma:displayName="Extracted Text" ma:internalName="MediaServiceOCR"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07b9441-3d4f-4d2c-9a7f-434456aa9d4e"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525e642c-453f-43fd-a607-629c763a0e98" xsi:nil="true"/>
  </documentManagement>
</p:properties>
</file>

<file path=customXml/itemProps1.xml><?xml version="1.0" encoding="utf-8"?>
<ds:datastoreItem xmlns:ds="http://schemas.openxmlformats.org/officeDocument/2006/customXml" ds:itemID="{1FAE8256-9E4E-4F4F-A449-CFA3E8F188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5e642c-453f-43fd-a607-629c763a0e98"/>
    <ds:schemaRef ds:uri="907b9441-3d4f-4d2c-9a7f-434456aa9d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3D0179-9158-430F-93DB-69F5A53A1296}">
  <ds:schemaRefs>
    <ds:schemaRef ds:uri="http://schemas.microsoft.com/sharepoint/v3/contenttype/forms"/>
  </ds:schemaRefs>
</ds:datastoreItem>
</file>

<file path=customXml/itemProps3.xml><?xml version="1.0" encoding="utf-8"?>
<ds:datastoreItem xmlns:ds="http://schemas.openxmlformats.org/officeDocument/2006/customXml" ds:itemID="{B2D83D58-93E3-4D4D-9547-F035AFDB56D8}">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525e642c-453f-43fd-a607-629c763a0e98"/>
    <ds:schemaRef ds:uri="907b9441-3d4f-4d2c-9a7f-434456aa9d4e"/>
    <ds:schemaRef ds:uri="http://purl.org/dc/term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157</TotalTime>
  <Words>596</Words>
  <Application>Microsoft Office PowerPoint</Application>
  <PresentationFormat>Widescreen</PresentationFormat>
  <Paragraphs>102</Paragraphs>
  <Slides>14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Aptos</vt:lpstr>
      <vt:lpstr>Aptos Display</vt:lpstr>
      <vt:lpstr>Arial</vt:lpstr>
      <vt:lpstr>Cambria Math</vt:lpstr>
      <vt:lpstr>Office Theme</vt:lpstr>
      <vt:lpstr>Radar odometry using mmWave technology for SLAM applications.</vt:lpstr>
      <vt:lpstr>Project Overview</vt:lpstr>
      <vt:lpstr>Hardware Setup</vt:lpstr>
      <vt:lpstr>Hardware Setup</vt:lpstr>
      <vt:lpstr>Hardware Setup</vt:lpstr>
      <vt:lpstr>Hardware Setup MTi-710</vt:lpstr>
      <vt:lpstr>Hardware Setup IWR6843AOP</vt:lpstr>
      <vt:lpstr>PowerPoint Presentation</vt:lpstr>
      <vt:lpstr>Problem Definition. Limitations of Radar for Odometry.</vt:lpstr>
      <vt:lpstr>Project Overview</vt:lpstr>
      <vt:lpstr>Problem definition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Luis Fernando Rodriguez Gutierrez</dc:creator>
  <cp:lastModifiedBy>Luis Fernando Rodriguez Gutierrez</cp:lastModifiedBy>
  <cp:revision>2</cp:revision>
  <dcterms:created xsi:type="dcterms:W3CDTF">2025-10-17T18:40:11Z</dcterms:created>
  <dcterms:modified xsi:type="dcterms:W3CDTF">2025-10-17T21:17:20Z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0x010100F3FCC0E62B7B404287F0BFF21FB20BAD</vt:lpwstr>
  </property>
</Properties>
</file>